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64" r:id="rId3"/>
    <p:sldId id="287" r:id="rId4"/>
    <p:sldId id="311" r:id="rId5"/>
    <p:sldId id="347" r:id="rId6"/>
    <p:sldId id="370" r:id="rId7"/>
    <p:sldId id="373" r:id="rId8"/>
    <p:sldId id="387" r:id="rId9"/>
    <p:sldId id="390" r:id="rId10"/>
    <p:sldId id="391" r:id="rId11"/>
    <p:sldId id="328" r:id="rId12"/>
    <p:sldId id="374" r:id="rId13"/>
    <p:sldId id="371" r:id="rId14"/>
    <p:sldId id="392" r:id="rId15"/>
    <p:sldId id="329" r:id="rId16"/>
    <p:sldId id="372" r:id="rId17"/>
    <p:sldId id="375" r:id="rId18"/>
    <p:sldId id="379" r:id="rId19"/>
    <p:sldId id="376" r:id="rId20"/>
    <p:sldId id="377" r:id="rId21"/>
    <p:sldId id="380" r:id="rId22"/>
    <p:sldId id="378" r:id="rId23"/>
    <p:sldId id="313" r:id="rId24"/>
    <p:sldId id="314" r:id="rId25"/>
    <p:sldId id="382" r:id="rId26"/>
    <p:sldId id="381" r:id="rId27"/>
    <p:sldId id="383" r:id="rId28"/>
    <p:sldId id="384" r:id="rId29"/>
    <p:sldId id="385" r:id="rId30"/>
    <p:sldId id="386" r:id="rId31"/>
    <p:sldId id="331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幼圆" panose="02010509060101010101" pitchFamily="49" charset="-122"/>
      <p:regular r:id="rId38"/>
    </p:embeddedFont>
    <p:embeddedFont>
      <p:font typeface="方正静蕾简体" panose="02010600030101010101" charset="-122"/>
      <p:regular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Broadway" panose="04040905080B02020502" pitchFamily="82" charset="0"/>
      <p:regular r:id="rId44"/>
    </p:embeddedFont>
    <p:embeddedFont>
      <p:font typeface="华文仿宋" panose="02010600040101010101" pitchFamily="2" charset="-122"/>
      <p:regular r:id="rId45"/>
    </p:embeddedFont>
    <p:embeddedFont>
      <p:font typeface="Impact" panose="020B0806030902050204" pitchFamily="34" charset="0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5" autoAdjust="0"/>
    <p:restoredTop sz="86444" autoAdjust="0"/>
  </p:normalViewPr>
  <p:slideViewPr>
    <p:cSldViewPr snapToGrid="0">
      <p:cViewPr>
        <p:scale>
          <a:sx n="70" d="100"/>
          <a:sy n="70" d="100"/>
        </p:scale>
        <p:origin x="-1219" y="-4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379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4775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7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41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311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82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789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59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30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4775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7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41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311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82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789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59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30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pPr/>
              <a:t>‹#›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pPr/>
              <a:t>2019/1/13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7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4264192" y="3903438"/>
            <a:ext cx="4358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 smtClean="0">
                <a:blipFill>
                  <a:blip r:embed="rId5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</a:rPr>
              <a:t>用户交友系统</a:t>
            </a:r>
            <a:endParaRPr lang="zh-CN" altLang="en-US" sz="5400" b="1" dirty="0">
              <a:blipFill>
                <a:blip r:embed="rId5"/>
                <a:stretch>
                  <a:fillRect/>
                </a:stretch>
              </a:blip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74" y="1318498"/>
            <a:ext cx="2951955" cy="2320098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2612571" y="3556000"/>
            <a:ext cx="7997372" cy="261362"/>
          </a:xfrm>
          <a:custGeom>
            <a:avLst/>
            <a:gdLst>
              <a:gd name="connsiteX0" fmla="*/ 0 w 7997372"/>
              <a:gd name="connsiteY0" fmla="*/ 43543 h 261362"/>
              <a:gd name="connsiteX1" fmla="*/ 145143 w 7997372"/>
              <a:gd name="connsiteY1" fmla="*/ 58057 h 261362"/>
              <a:gd name="connsiteX2" fmla="*/ 188686 w 7997372"/>
              <a:gd name="connsiteY2" fmla="*/ 72572 h 261362"/>
              <a:gd name="connsiteX3" fmla="*/ 522515 w 7997372"/>
              <a:gd name="connsiteY3" fmla="*/ 101600 h 261362"/>
              <a:gd name="connsiteX4" fmla="*/ 2278743 w 7997372"/>
              <a:gd name="connsiteY4" fmla="*/ 101600 h 261362"/>
              <a:gd name="connsiteX5" fmla="*/ 2452915 w 7997372"/>
              <a:gd name="connsiteY5" fmla="*/ 130629 h 261362"/>
              <a:gd name="connsiteX6" fmla="*/ 2612572 w 7997372"/>
              <a:gd name="connsiteY6" fmla="*/ 145143 h 261362"/>
              <a:gd name="connsiteX7" fmla="*/ 2685143 w 7997372"/>
              <a:gd name="connsiteY7" fmla="*/ 159657 h 261362"/>
              <a:gd name="connsiteX8" fmla="*/ 2931886 w 7997372"/>
              <a:gd name="connsiteY8" fmla="*/ 188686 h 261362"/>
              <a:gd name="connsiteX9" fmla="*/ 2989943 w 7997372"/>
              <a:gd name="connsiteY9" fmla="*/ 203200 h 261362"/>
              <a:gd name="connsiteX10" fmla="*/ 3033486 w 7997372"/>
              <a:gd name="connsiteY10" fmla="*/ 217715 h 261362"/>
              <a:gd name="connsiteX11" fmla="*/ 3178629 w 7997372"/>
              <a:gd name="connsiteY11" fmla="*/ 232229 h 261362"/>
              <a:gd name="connsiteX12" fmla="*/ 3425372 w 7997372"/>
              <a:gd name="connsiteY12" fmla="*/ 261257 h 261362"/>
              <a:gd name="connsiteX13" fmla="*/ 4847772 w 7997372"/>
              <a:gd name="connsiteY13" fmla="*/ 246743 h 261362"/>
              <a:gd name="connsiteX14" fmla="*/ 5994400 w 7997372"/>
              <a:gd name="connsiteY14" fmla="*/ 217715 h 261362"/>
              <a:gd name="connsiteX15" fmla="*/ 6110515 w 7997372"/>
              <a:gd name="connsiteY15" fmla="*/ 203200 h 261362"/>
              <a:gd name="connsiteX16" fmla="*/ 6154058 w 7997372"/>
              <a:gd name="connsiteY16" fmla="*/ 188686 h 261362"/>
              <a:gd name="connsiteX17" fmla="*/ 6371772 w 7997372"/>
              <a:gd name="connsiteY17" fmla="*/ 159657 h 261362"/>
              <a:gd name="connsiteX18" fmla="*/ 6516915 w 7997372"/>
              <a:gd name="connsiteY18" fmla="*/ 145143 h 261362"/>
              <a:gd name="connsiteX19" fmla="*/ 6763658 w 7997372"/>
              <a:gd name="connsiteY19" fmla="*/ 116115 h 261362"/>
              <a:gd name="connsiteX20" fmla="*/ 6879772 w 7997372"/>
              <a:gd name="connsiteY20" fmla="*/ 101600 h 261362"/>
              <a:gd name="connsiteX21" fmla="*/ 6966858 w 7997372"/>
              <a:gd name="connsiteY21" fmla="*/ 87086 h 261362"/>
              <a:gd name="connsiteX22" fmla="*/ 7794172 w 7997372"/>
              <a:gd name="connsiteY22" fmla="*/ 58057 h 261362"/>
              <a:gd name="connsiteX23" fmla="*/ 7852229 w 7997372"/>
              <a:gd name="connsiteY23" fmla="*/ 43543 h 261362"/>
              <a:gd name="connsiteX24" fmla="*/ 7895772 w 7997372"/>
              <a:gd name="connsiteY24" fmla="*/ 29029 h 261362"/>
              <a:gd name="connsiteX25" fmla="*/ 7997372 w 7997372"/>
              <a:gd name="connsiteY25" fmla="*/ 0 h 26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97372" h="261362">
                <a:moveTo>
                  <a:pt x="0" y="43543"/>
                </a:moveTo>
                <a:cubicBezTo>
                  <a:pt x="48381" y="48381"/>
                  <a:pt x="97086" y="50664"/>
                  <a:pt x="145143" y="58057"/>
                </a:cubicBezTo>
                <a:cubicBezTo>
                  <a:pt x="160265" y="60383"/>
                  <a:pt x="173487" y="70818"/>
                  <a:pt x="188686" y="72572"/>
                </a:cubicBezTo>
                <a:cubicBezTo>
                  <a:pt x="299646" y="85375"/>
                  <a:pt x="522515" y="101600"/>
                  <a:pt x="522515" y="101600"/>
                </a:cubicBezTo>
                <a:cubicBezTo>
                  <a:pt x="1366890" y="87981"/>
                  <a:pt x="1446910" y="76769"/>
                  <a:pt x="2278743" y="101600"/>
                </a:cubicBezTo>
                <a:cubicBezTo>
                  <a:pt x="2501092" y="108237"/>
                  <a:pt x="2312811" y="111949"/>
                  <a:pt x="2452915" y="130629"/>
                </a:cubicBezTo>
                <a:cubicBezTo>
                  <a:pt x="2505885" y="137691"/>
                  <a:pt x="2559353" y="140305"/>
                  <a:pt x="2612572" y="145143"/>
                </a:cubicBezTo>
                <a:cubicBezTo>
                  <a:pt x="2636762" y="149981"/>
                  <a:pt x="2660760" y="155906"/>
                  <a:pt x="2685143" y="159657"/>
                </a:cubicBezTo>
                <a:cubicBezTo>
                  <a:pt x="2737031" y="167640"/>
                  <a:pt x="2883455" y="183305"/>
                  <a:pt x="2931886" y="188686"/>
                </a:cubicBezTo>
                <a:cubicBezTo>
                  <a:pt x="2951238" y="193524"/>
                  <a:pt x="2970763" y="197720"/>
                  <a:pt x="2989943" y="203200"/>
                </a:cubicBezTo>
                <a:cubicBezTo>
                  <a:pt x="3004654" y="207403"/>
                  <a:pt x="3018364" y="215389"/>
                  <a:pt x="3033486" y="217715"/>
                </a:cubicBezTo>
                <a:cubicBezTo>
                  <a:pt x="3081543" y="225108"/>
                  <a:pt x="3130248" y="227391"/>
                  <a:pt x="3178629" y="232229"/>
                </a:cubicBezTo>
                <a:cubicBezTo>
                  <a:pt x="3276046" y="264701"/>
                  <a:pt x="3253725" y="261257"/>
                  <a:pt x="3425372" y="261257"/>
                </a:cubicBezTo>
                <a:cubicBezTo>
                  <a:pt x="3899530" y="261257"/>
                  <a:pt x="4373639" y="251581"/>
                  <a:pt x="4847772" y="246743"/>
                </a:cubicBezTo>
                <a:cubicBezTo>
                  <a:pt x="5304239" y="181535"/>
                  <a:pt x="4813410" y="247240"/>
                  <a:pt x="5994400" y="217715"/>
                </a:cubicBezTo>
                <a:cubicBezTo>
                  <a:pt x="6033394" y="216740"/>
                  <a:pt x="6071810" y="208038"/>
                  <a:pt x="6110515" y="203200"/>
                </a:cubicBezTo>
                <a:cubicBezTo>
                  <a:pt x="6125029" y="198362"/>
                  <a:pt x="6139123" y="192005"/>
                  <a:pt x="6154058" y="188686"/>
                </a:cubicBezTo>
                <a:cubicBezTo>
                  <a:pt x="6217091" y="174679"/>
                  <a:pt x="6312035" y="165945"/>
                  <a:pt x="6371772" y="159657"/>
                </a:cubicBezTo>
                <a:lnTo>
                  <a:pt x="6516915" y="145143"/>
                </a:lnTo>
                <a:cubicBezTo>
                  <a:pt x="6628835" y="107837"/>
                  <a:pt x="6527639" y="137572"/>
                  <a:pt x="6763658" y="116115"/>
                </a:cubicBezTo>
                <a:cubicBezTo>
                  <a:pt x="6802504" y="112584"/>
                  <a:pt x="6841158" y="107116"/>
                  <a:pt x="6879772" y="101600"/>
                </a:cubicBezTo>
                <a:cubicBezTo>
                  <a:pt x="6908905" y="97438"/>
                  <a:pt x="6937550" y="89750"/>
                  <a:pt x="6966858" y="87086"/>
                </a:cubicBezTo>
                <a:cubicBezTo>
                  <a:pt x="7213359" y="64677"/>
                  <a:pt x="7591663" y="62996"/>
                  <a:pt x="7794172" y="58057"/>
                </a:cubicBezTo>
                <a:cubicBezTo>
                  <a:pt x="7813524" y="53219"/>
                  <a:pt x="7833049" y="49023"/>
                  <a:pt x="7852229" y="43543"/>
                </a:cubicBezTo>
                <a:cubicBezTo>
                  <a:pt x="7866940" y="39340"/>
                  <a:pt x="7880929" y="32740"/>
                  <a:pt x="7895772" y="29029"/>
                </a:cubicBezTo>
                <a:cubicBezTo>
                  <a:pt x="7995585" y="4076"/>
                  <a:pt x="7938984" y="29195"/>
                  <a:pt x="7997372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94856" y="1480715"/>
            <a:ext cx="46359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2018</a:t>
            </a:r>
            <a:endParaRPr lang="zh-CN" altLang="en-US" sz="13800" dirty="0">
              <a:blipFill>
                <a:blip r:embed="rId8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1" grpId="0"/>
      <p:bldP spid="6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61195" y="2291267"/>
            <a:ext cx="40351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处理逻辑描述</a:t>
            </a:r>
          </a:p>
          <a:p>
            <a:r>
              <a:rPr lang="zh-CN" altLang="zh-CN" dirty="0" smtClean="0"/>
              <a:t>通过匹配</a:t>
            </a:r>
            <a:r>
              <a:rPr lang="zh-CN" altLang="zh-CN" dirty="0"/>
              <a:t>推荐好友处理逻辑描述</a:t>
            </a:r>
          </a:p>
          <a:p>
            <a:r>
              <a:rPr lang="zh-CN" altLang="zh-CN" dirty="0"/>
              <a:t>数据逻辑编号：</a:t>
            </a:r>
            <a:r>
              <a:rPr lang="en-US" altLang="zh-CN" dirty="0" smtClean="0"/>
              <a:t>P2</a:t>
            </a:r>
            <a:endParaRPr lang="zh-CN" altLang="zh-CN" dirty="0"/>
          </a:p>
          <a:p>
            <a:r>
              <a:rPr lang="zh-CN" altLang="zh-CN" dirty="0"/>
              <a:t>数据逻辑名称</a:t>
            </a:r>
            <a:r>
              <a:rPr lang="zh-CN" altLang="zh-CN" dirty="0" smtClean="0"/>
              <a:t>：匹配</a:t>
            </a:r>
            <a:r>
              <a:rPr lang="zh-CN" altLang="zh-CN" dirty="0"/>
              <a:t>推荐好友</a:t>
            </a:r>
          </a:p>
          <a:p>
            <a:r>
              <a:rPr lang="zh-CN" altLang="zh-CN" dirty="0"/>
              <a:t>简述：</a:t>
            </a:r>
            <a:r>
              <a:rPr lang="zh-CN" altLang="zh-CN" dirty="0" smtClean="0"/>
              <a:t>通过</a:t>
            </a:r>
            <a:r>
              <a:rPr lang="zh-CN" altLang="en-US" dirty="0" smtClean="0"/>
              <a:t>信息</a:t>
            </a:r>
            <a:r>
              <a:rPr lang="zh-CN" altLang="zh-CN" dirty="0" smtClean="0"/>
              <a:t>的</a:t>
            </a:r>
            <a:r>
              <a:rPr lang="zh-CN" altLang="zh-CN" dirty="0"/>
              <a:t>相似程度来推荐好友</a:t>
            </a:r>
          </a:p>
          <a:p>
            <a:r>
              <a:rPr lang="zh-CN" altLang="zh-CN" dirty="0"/>
              <a:t>处理：通过</a:t>
            </a:r>
            <a:r>
              <a:rPr lang="zh-CN" altLang="zh-CN" dirty="0" smtClean="0"/>
              <a:t>比较</a:t>
            </a:r>
            <a:r>
              <a:rPr lang="zh-CN" altLang="en-US" dirty="0" smtClean="0"/>
              <a:t>用户个性特征</a:t>
            </a:r>
            <a:r>
              <a:rPr lang="zh-CN" altLang="zh-CN" dirty="0" smtClean="0"/>
              <a:t>来</a:t>
            </a:r>
            <a:r>
              <a:rPr lang="zh-CN" altLang="zh-CN" dirty="0"/>
              <a:t>为该用户</a:t>
            </a:r>
            <a:r>
              <a:rPr lang="zh-CN" altLang="zh-CN" dirty="0" smtClean="0"/>
              <a:t>推荐好友</a:t>
            </a:r>
            <a:endParaRPr lang="zh-CN" altLang="zh-CN" dirty="0"/>
          </a:p>
          <a:p>
            <a:r>
              <a:rPr lang="zh-CN" altLang="zh-CN" dirty="0"/>
              <a:t>输入：</a:t>
            </a:r>
            <a:r>
              <a:rPr lang="zh-CN" altLang="zh-CN" dirty="0" smtClean="0"/>
              <a:t>用户</a:t>
            </a:r>
            <a:r>
              <a:rPr lang="zh-CN" altLang="en-US" dirty="0" smtClean="0"/>
              <a:t>个性标签</a:t>
            </a:r>
            <a:endParaRPr lang="en-US" altLang="zh-CN" dirty="0" smtClean="0"/>
          </a:p>
          <a:p>
            <a:r>
              <a:rPr lang="zh-CN" altLang="zh-CN" dirty="0" smtClean="0"/>
              <a:t>输出</a:t>
            </a:r>
            <a:r>
              <a:rPr lang="zh-CN" altLang="zh-CN" dirty="0"/>
              <a:t>：</a:t>
            </a:r>
            <a:r>
              <a:rPr lang="zh-CN" altLang="zh-CN" dirty="0" smtClean="0"/>
              <a:t>匹配好友</a:t>
            </a:r>
            <a:endParaRPr lang="zh-CN" altLang="zh-CN" dirty="0"/>
          </a:p>
          <a:p>
            <a:r>
              <a:rPr lang="zh-CN" altLang="zh-CN" dirty="0"/>
              <a:t>处理频率：每人每天一次</a:t>
            </a:r>
          </a:p>
        </p:txBody>
      </p:sp>
      <p:sp>
        <p:nvSpPr>
          <p:cNvPr id="3" name="矩形 2"/>
          <p:cNvSpPr/>
          <p:nvPr/>
        </p:nvSpPr>
        <p:spPr>
          <a:xfrm>
            <a:off x="4285397" y="2430228"/>
            <a:ext cx="33437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数据存储描述</a:t>
            </a:r>
          </a:p>
          <a:p>
            <a:r>
              <a:rPr lang="zh-CN" altLang="en-US" dirty="0"/>
              <a:t>好友列表</a:t>
            </a:r>
            <a:r>
              <a:rPr lang="zh-CN" altLang="zh-CN" dirty="0"/>
              <a:t>存储描述</a:t>
            </a:r>
          </a:p>
          <a:p>
            <a:r>
              <a:rPr lang="zh-CN" altLang="zh-CN" dirty="0"/>
              <a:t>数据存储编号：</a:t>
            </a:r>
            <a:r>
              <a:rPr lang="en-US" altLang="zh-CN" dirty="0"/>
              <a:t>D3</a:t>
            </a:r>
            <a:endParaRPr lang="zh-CN" altLang="zh-CN" dirty="0"/>
          </a:p>
          <a:p>
            <a:r>
              <a:rPr lang="zh-CN" altLang="zh-CN" dirty="0"/>
              <a:t>数据存储名称：</a:t>
            </a:r>
            <a:r>
              <a:rPr lang="zh-CN" altLang="en-US" dirty="0"/>
              <a:t>好友</a:t>
            </a:r>
            <a:r>
              <a:rPr lang="zh-CN" altLang="zh-CN" dirty="0"/>
              <a:t>列表</a:t>
            </a:r>
          </a:p>
          <a:p>
            <a:r>
              <a:rPr lang="zh-CN" altLang="zh-CN" dirty="0"/>
              <a:t>简述：该存储列表里</a:t>
            </a:r>
            <a:r>
              <a:rPr lang="zh-CN" altLang="en-US" dirty="0"/>
              <a:t>为匹配推荐的好友信息</a:t>
            </a:r>
            <a:endParaRPr lang="en-US" altLang="zh-CN" dirty="0"/>
          </a:p>
          <a:p>
            <a:r>
              <a:rPr lang="zh-CN" altLang="zh-CN" dirty="0"/>
              <a:t>数据存储组成：</a:t>
            </a:r>
            <a:r>
              <a:rPr lang="zh-CN" altLang="en-US" dirty="0"/>
              <a:t>用户</a:t>
            </a:r>
            <a:r>
              <a:rPr lang="en-US" altLang="zh-CN" dirty="0"/>
              <a:t>ID+</a:t>
            </a:r>
            <a:r>
              <a:rPr lang="zh-CN" altLang="zh-CN" dirty="0"/>
              <a:t>用户标签</a:t>
            </a:r>
            <a:r>
              <a:rPr lang="en-US" altLang="zh-CN" dirty="0"/>
              <a:t>+</a:t>
            </a:r>
            <a:r>
              <a:rPr lang="zh-CN" altLang="en-US" dirty="0"/>
              <a:t>地区</a:t>
            </a:r>
            <a:r>
              <a:rPr lang="en-US" altLang="zh-CN" dirty="0"/>
              <a:t>+</a:t>
            </a:r>
            <a:r>
              <a:rPr lang="zh-CN" altLang="en-US" dirty="0"/>
              <a:t>个性</a:t>
            </a:r>
            <a:endParaRPr lang="en-US" altLang="zh-CN" dirty="0"/>
          </a:p>
          <a:p>
            <a:r>
              <a:rPr lang="zh-CN" altLang="zh-CN" dirty="0"/>
              <a:t>关键字：</a:t>
            </a:r>
            <a:r>
              <a:rPr lang="zh-CN" altLang="en-US" dirty="0"/>
              <a:t>用户</a:t>
            </a:r>
            <a:r>
              <a:rPr lang="en-US" altLang="zh-CN" dirty="0"/>
              <a:t>id</a:t>
            </a:r>
            <a:r>
              <a:rPr lang="zh-CN" altLang="zh-CN" dirty="0"/>
              <a:t>、用户标签</a:t>
            </a:r>
          </a:p>
        </p:txBody>
      </p:sp>
      <p:sp>
        <p:nvSpPr>
          <p:cNvPr id="4" name="矩形 3"/>
          <p:cNvSpPr/>
          <p:nvPr/>
        </p:nvSpPr>
        <p:spPr>
          <a:xfrm>
            <a:off x="427547" y="2431786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数据流描述</a:t>
            </a:r>
          </a:p>
          <a:p>
            <a:r>
              <a:rPr lang="zh-CN" altLang="zh-CN" dirty="0"/>
              <a:t>用户</a:t>
            </a:r>
            <a:r>
              <a:rPr lang="en-US" altLang="zh-CN" dirty="0"/>
              <a:t>-</a:t>
            </a:r>
            <a:r>
              <a:rPr lang="zh-CN" altLang="zh-CN" dirty="0"/>
              <a:t>信息流描述</a:t>
            </a:r>
          </a:p>
          <a:p>
            <a:r>
              <a:rPr lang="zh-CN" altLang="zh-CN" dirty="0"/>
              <a:t>数据流编号：</a:t>
            </a:r>
            <a:r>
              <a:rPr lang="en-US" altLang="zh-CN" dirty="0"/>
              <a:t>DF7-01</a:t>
            </a:r>
          </a:p>
          <a:p>
            <a:r>
              <a:rPr lang="zh-CN" altLang="zh-CN" dirty="0"/>
              <a:t>数据流来源：</a:t>
            </a:r>
            <a:r>
              <a:rPr lang="zh-CN" altLang="en-US" dirty="0"/>
              <a:t>用户信息列表</a:t>
            </a:r>
            <a:endParaRPr lang="en-US" altLang="zh-CN" dirty="0"/>
          </a:p>
          <a:p>
            <a:r>
              <a:rPr lang="zh-CN" altLang="zh-CN" dirty="0"/>
              <a:t>数据流去向：</a:t>
            </a:r>
            <a:r>
              <a:rPr lang="zh-CN" altLang="en-US" dirty="0"/>
              <a:t>好友匹配列表</a:t>
            </a:r>
            <a:endParaRPr lang="en-US" altLang="zh-CN" dirty="0"/>
          </a:p>
          <a:p>
            <a:r>
              <a:rPr lang="zh-CN" altLang="zh-CN" dirty="0"/>
              <a:t>数据流量：</a:t>
            </a:r>
            <a:r>
              <a:rPr lang="en-US" altLang="zh-CN" dirty="0"/>
              <a:t>20</a:t>
            </a:r>
            <a:r>
              <a:rPr lang="zh-CN" altLang="zh-CN" dirty="0"/>
              <a:t>个</a:t>
            </a:r>
            <a:r>
              <a:rPr lang="en-US" altLang="zh-CN" dirty="0"/>
              <a:t>/</a:t>
            </a:r>
            <a:r>
              <a:rPr lang="zh-CN" altLang="zh-CN" dirty="0"/>
              <a:t>天</a:t>
            </a:r>
          </a:p>
          <a:p>
            <a:r>
              <a:rPr lang="zh-CN" altLang="zh-CN" dirty="0"/>
              <a:t>高峰数据流量：</a:t>
            </a:r>
            <a:r>
              <a:rPr lang="en-US" altLang="zh-CN" dirty="0"/>
              <a:t>35</a:t>
            </a:r>
            <a:r>
              <a:rPr lang="zh-CN" altLang="zh-CN" dirty="0"/>
              <a:t>个</a:t>
            </a:r>
            <a:r>
              <a:rPr lang="en-US" altLang="zh-CN" dirty="0"/>
              <a:t>/</a:t>
            </a:r>
            <a:r>
              <a:rPr lang="zh-CN" altLang="zh-CN" dirty="0"/>
              <a:t>天</a:t>
            </a:r>
          </a:p>
        </p:txBody>
      </p:sp>
      <p:sp>
        <p:nvSpPr>
          <p:cNvPr id="8" name="Freeform 1"/>
          <p:cNvSpPr>
            <a:spLocks noChangeArrowheads="1"/>
          </p:cNvSpPr>
          <p:nvPr/>
        </p:nvSpPr>
        <p:spPr bwMode="auto">
          <a:xfrm rot="10800000">
            <a:off x="545317" y="820558"/>
            <a:ext cx="2210237" cy="103406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"/>
          <p:cNvSpPr>
            <a:spLocks noChangeArrowheads="1"/>
          </p:cNvSpPr>
          <p:nvPr/>
        </p:nvSpPr>
        <p:spPr bwMode="auto">
          <a:xfrm rot="10800000">
            <a:off x="4393985" y="820558"/>
            <a:ext cx="2210237" cy="103406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"/>
          <p:cNvSpPr>
            <a:spLocks noChangeArrowheads="1"/>
          </p:cNvSpPr>
          <p:nvPr/>
        </p:nvSpPr>
        <p:spPr bwMode="auto">
          <a:xfrm rot="10800000">
            <a:off x="8231281" y="820558"/>
            <a:ext cx="2210237" cy="103406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5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第二章节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</a:t>
            </a:r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ER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" y="0"/>
            <a:ext cx="1036562" cy="814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3918" y="43541"/>
            <a:ext cx="4511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4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4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  <a:p>
            <a:endParaRPr lang="zh-CN" altLang="en-US" dirty="0"/>
          </a:p>
        </p:txBody>
      </p:sp>
      <p:pic>
        <p:nvPicPr>
          <p:cNvPr id="1026" name="Picture 2" descr="C:\Users\Administrator\Desktop\绘图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572"/>
            <a:ext cx="12114812" cy="55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</a:t>
            </a:r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ER 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6" name="Picture 2" descr="C:\Users\Administrator\Desktop\绘图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52" y="3698765"/>
            <a:ext cx="5173500" cy="29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\Desktop\绘图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8" y="1057144"/>
            <a:ext cx="4149497" cy="261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绘图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48" y="876346"/>
            <a:ext cx="5303837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</a:t>
            </a:r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ER 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074" name="Picture 2" descr="C:\Users\Administrator\Desktop\绘图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4006442"/>
            <a:ext cx="5303837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绘图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92" y="331285"/>
            <a:ext cx="4762500" cy="32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绘图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93" y="1101498"/>
            <a:ext cx="4161064" cy="25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第三章节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0229" y="910717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" y="2050533"/>
            <a:ext cx="7489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DATABASE [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] ON  PRIMARY </a:t>
            </a:r>
          </a:p>
          <a:p>
            <a:r>
              <a:rPr lang="en-US" altLang="zh-CN" dirty="0" smtClean="0"/>
              <a:t>( NAME = N'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', FILENAME = N'C:\Program Files\Microsoft SQL Server\MSSQL.2\MSSQL\DATA\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mdf</a:t>
            </a:r>
            <a:r>
              <a:rPr lang="en-US" altLang="zh-CN" dirty="0" smtClean="0"/>
              <a:t>' , SIZE = 3072KB , MAXSIZE = UNLIMITED, FILEGROWTH = 1024KB )</a:t>
            </a:r>
          </a:p>
          <a:p>
            <a:r>
              <a:rPr lang="en-US" altLang="zh-CN" dirty="0" smtClean="0"/>
              <a:t> LOG ON </a:t>
            </a:r>
          </a:p>
          <a:p>
            <a:r>
              <a:rPr lang="en-US" altLang="zh-CN" dirty="0" smtClean="0"/>
              <a:t>( NAME = N'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_log', FILENAME = N'C:\Program Files\Microsoft SQL Server\MSSQL.2\MSSQL\DATA\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_log.ldf' , SIZE = 1024KB , MAXSIZE = 2048GB , FILEGROWTH = 10%)</a:t>
            </a:r>
          </a:p>
          <a:p>
            <a:r>
              <a:rPr lang="en-US" altLang="zh-CN" dirty="0" smtClean="0"/>
              <a:t> COLLATE </a:t>
            </a:r>
            <a:r>
              <a:rPr lang="en-US" altLang="zh-CN" dirty="0" err="1" smtClean="0"/>
              <a:t>Chinese_PRC_CI_AS</a:t>
            </a:r>
            <a:endParaRPr lang="en-US" altLang="zh-CN" dirty="0" smtClean="0"/>
          </a:p>
          <a:p>
            <a:r>
              <a:rPr lang="en-US" altLang="zh-CN" dirty="0" smtClean="0"/>
              <a:t>GO</a:t>
            </a:r>
          </a:p>
          <a:p>
            <a:r>
              <a:rPr lang="en-US" altLang="zh-CN" dirty="0" smtClean="0"/>
              <a:t>EXEC </a:t>
            </a:r>
            <a:r>
              <a:rPr lang="en-US" altLang="zh-CN" dirty="0" err="1" smtClean="0"/>
              <a:t>dbo.sp_dbcmptlevel</a:t>
            </a:r>
            <a:r>
              <a:rPr lang="en-US" altLang="zh-CN" dirty="0" smtClean="0"/>
              <a:t> @</a:t>
            </a:r>
            <a:r>
              <a:rPr lang="en-US" altLang="zh-CN" dirty="0" err="1" smtClean="0"/>
              <a:t>dbname</a:t>
            </a:r>
            <a:r>
              <a:rPr lang="en-US" altLang="zh-CN" dirty="0" smtClean="0"/>
              <a:t>=N'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', @</a:t>
            </a:r>
            <a:r>
              <a:rPr lang="en-US" altLang="zh-CN" dirty="0" err="1" smtClean="0"/>
              <a:t>new_cmptlevel</a:t>
            </a:r>
            <a:r>
              <a:rPr lang="en-US" altLang="zh-CN" dirty="0" smtClean="0"/>
              <a:t>=90</a:t>
            </a:r>
          </a:p>
          <a:p>
            <a:r>
              <a:rPr lang="en-US" altLang="zh-CN" dirty="0" smtClean="0"/>
              <a:t>GO</a:t>
            </a:r>
          </a:p>
          <a:p>
            <a:r>
              <a:rPr lang="en-US" altLang="zh-CN" dirty="0" smtClean="0"/>
              <a:t>IF (1 = FULLTEXTSERVICEPROPERTY('</a:t>
            </a:r>
            <a:r>
              <a:rPr lang="en-US" altLang="zh-CN" dirty="0" err="1" smtClean="0"/>
              <a:t>IsFullTextInstalled</a:t>
            </a:r>
            <a:r>
              <a:rPr lang="en-US" altLang="zh-CN" dirty="0" smtClean="0"/>
              <a:t>'))</a:t>
            </a:r>
          </a:p>
          <a:p>
            <a:r>
              <a:rPr lang="en-US" altLang="zh-CN" dirty="0" smtClean="0"/>
              <a:t>begin</a:t>
            </a:r>
          </a:p>
          <a:p>
            <a:r>
              <a:rPr lang="en-US" altLang="zh-CN" dirty="0" smtClean="0"/>
              <a:t>EXEC [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].[</a:t>
            </a:r>
            <a:r>
              <a:rPr lang="en-US" altLang="zh-CN" dirty="0" err="1" smtClean="0"/>
              <a:t>dbo</a:t>
            </a:r>
            <a:r>
              <a:rPr lang="en-US" altLang="zh-CN" dirty="0" smtClean="0"/>
              <a:t>].[</a:t>
            </a:r>
            <a:r>
              <a:rPr lang="en-US" altLang="zh-CN" dirty="0" err="1" smtClean="0"/>
              <a:t>sp_fulltext_database</a:t>
            </a:r>
            <a:r>
              <a:rPr lang="en-US" altLang="zh-CN" dirty="0" smtClean="0"/>
              <a:t>] @action = 'disable'</a:t>
            </a:r>
          </a:p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229" y="1263416"/>
            <a:ext cx="985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+mn-ea"/>
              </a:rPr>
              <a:t>根据系统需求</a:t>
            </a:r>
            <a:r>
              <a:rPr lang="zh-CN" altLang="zh-CN" dirty="0">
                <a:latin typeface="+mn-ea"/>
              </a:rPr>
              <a:t>分析，我们在</a:t>
            </a:r>
            <a:r>
              <a:rPr lang="en-US" altLang="zh-CN" dirty="0">
                <a:latin typeface="+mn-ea"/>
              </a:rPr>
              <a:t>SQL Server </a:t>
            </a:r>
            <a:r>
              <a:rPr lang="en-US" altLang="zh-CN" dirty="0" smtClean="0">
                <a:latin typeface="+mn-ea"/>
              </a:rPr>
              <a:t>2005</a:t>
            </a:r>
            <a:r>
              <a:rPr lang="zh-CN" altLang="zh-CN" dirty="0" smtClean="0">
                <a:latin typeface="+mn-ea"/>
              </a:rPr>
              <a:t>中</a:t>
            </a:r>
            <a:r>
              <a:rPr lang="zh-CN" altLang="zh-CN" dirty="0">
                <a:latin typeface="+mn-ea"/>
              </a:rPr>
              <a:t>建立一个名</a:t>
            </a:r>
            <a:r>
              <a:rPr lang="zh-CN" altLang="zh-CN" dirty="0" smtClean="0">
                <a:latin typeface="+mn-ea"/>
              </a:rPr>
              <a:t>为</a:t>
            </a:r>
            <a:r>
              <a:rPr lang="zh-CN" altLang="en-US" dirty="0" smtClean="0">
                <a:latin typeface="+mn-ea"/>
              </a:rPr>
              <a:t>用户交友</a:t>
            </a:r>
            <a:r>
              <a:rPr lang="zh-CN" altLang="zh-CN" dirty="0" smtClean="0">
                <a:latin typeface="+mn-ea"/>
              </a:rPr>
              <a:t>的</a:t>
            </a:r>
            <a:r>
              <a:rPr lang="zh-CN" altLang="zh-CN" dirty="0">
                <a:latin typeface="+mn-ea"/>
              </a:rPr>
              <a:t>数据库存放本系统所</a:t>
            </a:r>
            <a:r>
              <a:rPr lang="zh-CN" altLang="zh-CN" dirty="0" smtClean="0">
                <a:latin typeface="+mn-ea"/>
              </a:rPr>
              <a:t>需的</a:t>
            </a:r>
            <a:r>
              <a:rPr lang="zh-CN" altLang="zh-CN" dirty="0">
                <a:latin typeface="+mn-ea"/>
              </a:rPr>
              <a:t>数据表，创建数据库的</a:t>
            </a:r>
            <a:r>
              <a:rPr lang="en-US" altLang="zh-CN" dirty="0">
                <a:latin typeface="+mn-ea"/>
              </a:rPr>
              <a:t>SQL</a:t>
            </a:r>
            <a:r>
              <a:rPr lang="zh-CN" altLang="zh-CN" dirty="0">
                <a:latin typeface="+mn-ea"/>
              </a:rPr>
              <a:t>语句如下</a:t>
            </a:r>
            <a:r>
              <a:rPr lang="en-US" altLang="zh-CN" dirty="0">
                <a:latin typeface="+mn-ea"/>
              </a:rPr>
              <a:t>: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9761" y="876346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、用户表：</a:t>
            </a:r>
            <a:r>
              <a:rPr lang="zh-CN" altLang="zh-CN" dirty="0">
                <a:latin typeface="+mn-ea"/>
              </a:rPr>
              <a:t>用来记录注册了本系统的用户的各种信息，用用户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>
                <a:latin typeface="+mn-ea"/>
              </a:rPr>
              <a:t>作为该表的主键，该表的字段结构如下表所</a:t>
            </a:r>
            <a:r>
              <a:rPr lang="zh-CN" altLang="zh-CN" dirty="0" smtClean="0">
                <a:latin typeface="+mn-ea"/>
              </a:rPr>
              <a:t>述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0743" y="517803"/>
            <a:ext cx="515257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用户</a:t>
            </a:r>
            <a:r>
              <a:rPr lang="en-US" altLang="zh-CN" dirty="0"/>
              <a:t>](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用户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用户名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性别</a:t>
            </a:r>
            <a:r>
              <a:rPr lang="en-US" altLang="zh-CN" dirty="0"/>
              <a:t>] [char](2)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年龄</a:t>
            </a:r>
            <a:r>
              <a:rPr lang="en-US" altLang="zh-CN" dirty="0"/>
              <a:t>] [</a:t>
            </a:r>
            <a:r>
              <a:rPr lang="en-US" altLang="zh-CN" dirty="0" err="1"/>
              <a:t>int</a:t>
            </a:r>
            <a:r>
              <a:rPr lang="en-US" altLang="zh-CN" dirty="0"/>
              <a:t>]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个人标签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](20)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密码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头像</a:t>
            </a:r>
            <a:r>
              <a:rPr lang="en-US" altLang="zh-CN" dirty="0"/>
              <a:t>] [image]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所在地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en-US" altLang="zh-CN" dirty="0"/>
              <a:t> CONSTRAINT [PK_Table_1]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用户</a:t>
            </a:r>
            <a:r>
              <a:rPr lang="en-US" altLang="zh-CN" dirty="0"/>
              <a:t>ID]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 TEXTIMAGE_ON [PRIMARY]</a:t>
            </a:r>
          </a:p>
          <a:p>
            <a:endParaRPr lang="en-US" altLang="zh-CN" dirty="0"/>
          </a:p>
          <a:p>
            <a:r>
              <a:rPr lang="en-US" altLang="zh-CN" dirty="0"/>
              <a:t>GO</a:t>
            </a:r>
          </a:p>
          <a:p>
            <a:r>
              <a:rPr lang="en-US" altLang="zh-CN" dirty="0"/>
              <a:t>SET ANSI_PADDING OFF</a:t>
            </a:r>
          </a:p>
        </p:txBody>
      </p:sp>
      <p:pic>
        <p:nvPicPr>
          <p:cNvPr id="2049" name="Picture 1" descr="D:\用户目录\我的文档\Tencent Files\1163363034\Image\C2C\40541B796A07A2B5FF88891B4BC996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9" y="2076675"/>
            <a:ext cx="5931504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199" y="1132114"/>
            <a:ext cx="542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、好友表：</a:t>
            </a:r>
            <a:r>
              <a:rPr lang="zh-CN" altLang="zh-CN" dirty="0">
                <a:latin typeface="+mn-ea"/>
              </a:rPr>
              <a:t>用来记录使用本系统的普通用户添加好友的信息</a:t>
            </a:r>
            <a:r>
              <a:rPr lang="zh-CN" altLang="zh-CN" dirty="0" smtClean="0">
                <a:latin typeface="+mn-ea"/>
              </a:rPr>
              <a:t>，好友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>
                <a:latin typeface="+mn-ea"/>
              </a:rPr>
              <a:t>作为主键，该表的字段结构</a:t>
            </a:r>
            <a:r>
              <a:rPr lang="zh-CN" altLang="zh-CN" dirty="0" smtClean="0">
                <a:latin typeface="+mn-ea"/>
              </a:rPr>
              <a:t>如下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33029" y="1779687"/>
            <a:ext cx="50654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好友表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好友用户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好友用户名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所在地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基本简介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](50)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 CONSTRAINT [PK_Table_1</a:t>
            </a:r>
            <a:r>
              <a:rPr lang="zh-CN" altLang="en-US" dirty="0"/>
              <a:t>好友表</a:t>
            </a:r>
            <a:r>
              <a:rPr lang="en-US" altLang="zh-CN" dirty="0"/>
              <a:t>_1]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好友用户</a:t>
            </a:r>
            <a:r>
              <a:rPr lang="en-US" altLang="zh-CN" dirty="0"/>
              <a:t>ID]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  <a:p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2403021"/>
            <a:ext cx="5661705" cy="341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886" y="1132114"/>
            <a:ext cx="641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、推荐好友表：</a:t>
            </a:r>
            <a:r>
              <a:rPr lang="zh-CN" altLang="zh-CN" dirty="0">
                <a:latin typeface="+mn-ea"/>
              </a:rPr>
              <a:t>用来记录使用本系统的普通</a:t>
            </a:r>
            <a:r>
              <a:rPr lang="zh-CN" altLang="zh-CN" dirty="0" smtClean="0">
                <a:latin typeface="+mn-ea"/>
              </a:rPr>
              <a:t>用户后</a:t>
            </a:r>
            <a:r>
              <a:rPr lang="zh-CN" altLang="zh-CN" dirty="0">
                <a:latin typeface="+mn-ea"/>
              </a:rPr>
              <a:t>，</a:t>
            </a:r>
            <a:r>
              <a:rPr lang="zh-CN" altLang="zh-CN" dirty="0" smtClean="0">
                <a:latin typeface="+mn-ea"/>
              </a:rPr>
              <a:t>系统对</a:t>
            </a:r>
            <a:r>
              <a:rPr lang="zh-CN" altLang="en-US" dirty="0" smtClean="0">
                <a:latin typeface="+mn-ea"/>
              </a:rPr>
              <a:t>用户个人标签</a:t>
            </a:r>
            <a:r>
              <a:rPr lang="zh-CN" altLang="zh-CN" dirty="0" smtClean="0">
                <a:latin typeface="+mn-ea"/>
              </a:rPr>
              <a:t>进行</a:t>
            </a:r>
            <a:r>
              <a:rPr lang="zh-CN" altLang="zh-CN" dirty="0">
                <a:latin typeface="+mn-ea"/>
              </a:rPr>
              <a:t>分析，与其他</a:t>
            </a:r>
            <a:r>
              <a:rPr lang="zh-CN" altLang="zh-CN" dirty="0" smtClean="0">
                <a:latin typeface="+mn-ea"/>
              </a:rPr>
              <a:t>用户匹配</a:t>
            </a:r>
            <a:r>
              <a:rPr lang="zh-CN" altLang="zh-CN" dirty="0">
                <a:latin typeface="+mn-ea"/>
              </a:rPr>
              <a:t>的信息。用用户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 smtClean="0">
                <a:latin typeface="+mn-ea"/>
              </a:rPr>
              <a:t>和</a:t>
            </a:r>
            <a:r>
              <a:rPr lang="zh-CN" altLang="en-US" dirty="0" smtClean="0">
                <a:latin typeface="+mn-ea"/>
              </a:rPr>
              <a:t>推荐</a:t>
            </a:r>
            <a:r>
              <a:rPr lang="zh-CN" altLang="zh-CN" dirty="0" smtClean="0">
                <a:latin typeface="+mn-ea"/>
              </a:rPr>
              <a:t>好友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>
                <a:latin typeface="+mn-ea"/>
              </a:rPr>
              <a:t>作为主键，该表的字段结构如下表所</a:t>
            </a:r>
            <a:r>
              <a:rPr lang="zh-CN" altLang="zh-CN" dirty="0" smtClean="0">
                <a:latin typeface="+mn-ea"/>
              </a:rPr>
              <a:t>述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3314" y="1799771"/>
            <a:ext cx="4978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TABLE [</a:t>
            </a:r>
            <a:r>
              <a:rPr lang="en-US" altLang="zh-CN" dirty="0" err="1" smtClean="0"/>
              <a:t>dbo</a:t>
            </a:r>
            <a:r>
              <a:rPr lang="en-US" altLang="zh-CN" dirty="0" smtClean="0"/>
              <a:t>].[Table_1</a:t>
            </a:r>
            <a:r>
              <a:rPr lang="zh-CN" altLang="en-US" dirty="0" smtClean="0"/>
              <a:t>推荐好友表</a:t>
            </a:r>
            <a:r>
              <a:rPr lang="en-US" altLang="zh-CN" dirty="0" smtClean="0"/>
              <a:t>](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ID] [</a:t>
            </a:r>
            <a:r>
              <a:rPr lang="en-US" altLang="zh-CN" dirty="0" err="1" smtClean="0"/>
              <a:t>varchar</a:t>
            </a:r>
            <a:r>
              <a:rPr lang="en-US" altLang="zh-CN" dirty="0" smtClean="0"/>
              <a:t>](10) COLLATE </a:t>
            </a:r>
            <a:r>
              <a:rPr lang="en-US" altLang="zh-CN" dirty="0" err="1" smtClean="0"/>
              <a:t>Chinese_PRC_CI_AS</a:t>
            </a:r>
            <a:r>
              <a:rPr lang="en-US" altLang="zh-CN" dirty="0" smtClean="0"/>
              <a:t> NOT NULL,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推荐好友</a:t>
            </a:r>
            <a:r>
              <a:rPr lang="en-US" altLang="zh-CN" dirty="0" smtClean="0"/>
              <a:t>ID] [</a:t>
            </a:r>
            <a:r>
              <a:rPr lang="en-US" altLang="zh-CN" dirty="0" err="1" smtClean="0"/>
              <a:t>varchar</a:t>
            </a:r>
            <a:r>
              <a:rPr lang="en-US" altLang="zh-CN" dirty="0" smtClean="0"/>
              <a:t>](10) COLLATE </a:t>
            </a:r>
            <a:r>
              <a:rPr lang="en-US" altLang="zh-CN" dirty="0" err="1" smtClean="0"/>
              <a:t>Chinese_PRC_CI_AS</a:t>
            </a:r>
            <a:r>
              <a:rPr lang="en-US" altLang="zh-CN" dirty="0" smtClean="0"/>
              <a:t> NOT NULL,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测试匹配度</a:t>
            </a:r>
            <a:r>
              <a:rPr lang="en-US" altLang="zh-CN" dirty="0" smtClean="0"/>
              <a:t>] [float] NOT NULL,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筛选匹配度</a:t>
            </a:r>
            <a:r>
              <a:rPr lang="en-US" altLang="zh-CN" dirty="0" smtClean="0"/>
              <a:t>] [float] NOT NULL,</a:t>
            </a:r>
          </a:p>
          <a:p>
            <a:r>
              <a:rPr lang="en-US" altLang="zh-CN" dirty="0" smtClean="0"/>
              <a:t> CONSTRAINT [PK_Table_1</a:t>
            </a:r>
            <a:r>
              <a:rPr lang="zh-CN" altLang="en-US" dirty="0" smtClean="0"/>
              <a:t>推荐好友表</a:t>
            </a:r>
            <a:r>
              <a:rPr lang="en-US" altLang="zh-CN" dirty="0" smtClean="0"/>
              <a:t>] PRIMARY KEY CLUSTERED </a:t>
            </a:r>
          </a:p>
          <a:p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ID] ASC,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推荐好友</a:t>
            </a:r>
            <a:r>
              <a:rPr lang="en-US" altLang="zh-CN" dirty="0" smtClean="0"/>
              <a:t>ID] ASC</a:t>
            </a:r>
          </a:p>
          <a:p>
            <a:r>
              <a:rPr lang="en-US" altLang="zh-CN" dirty="0" smtClean="0"/>
              <a:t>)WITH (IGNORE_DUP_KEY = OFF) ON [PRIMARY]</a:t>
            </a:r>
          </a:p>
          <a:p>
            <a:r>
              <a:rPr lang="en-US" altLang="zh-CN" dirty="0" smtClean="0"/>
              <a:t>) ON [PRIMARY]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GO</a:t>
            </a:r>
          </a:p>
          <a:p>
            <a:r>
              <a:rPr lang="en-US" altLang="zh-CN" dirty="0" smtClean="0"/>
              <a:t>SET ANSI_PADDING OFF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585" y="2332444"/>
            <a:ext cx="6340929" cy="409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14307" y="750336"/>
            <a:ext cx="4323658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10000"/>
              </a:lnSpc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系统需求分析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11819" y="1871614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 录</a:t>
            </a:r>
            <a:r>
              <a:rPr lang="en-US" altLang="zh-CN" sz="2400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en-US" altLang="zh-CN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contents</a:t>
            </a:r>
            <a:endParaRPr lang="zh-CN" altLang="en-US" sz="96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4" y="2989538"/>
            <a:ext cx="2951955" cy="2320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45" y="507582"/>
            <a:ext cx="896262" cy="704419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5034915" y="1177290"/>
            <a:ext cx="4702810" cy="227330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013450" y="1918335"/>
            <a:ext cx="3486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系统ER图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85" y="1675874"/>
            <a:ext cx="896262" cy="704419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5634083" y="2345764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46215" y="3093085"/>
            <a:ext cx="3303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3.</a:t>
            </a:r>
            <a:r>
              <a:rPr lang="zh-CN" altLang="en-US" sz="3200" b="1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系统数据表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50" y="2850015"/>
            <a:ext cx="896262" cy="704419"/>
          </a:xfrm>
          <a:prstGeom prst="rect">
            <a:avLst/>
          </a:prstGeom>
        </p:spPr>
      </p:pic>
      <p:sp>
        <p:nvSpPr>
          <p:cNvPr id="30" name="任意多边形 29"/>
          <p:cNvSpPr/>
          <p:nvPr/>
        </p:nvSpPr>
        <p:spPr>
          <a:xfrm>
            <a:off x="6166848" y="3519905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30340" y="4166235"/>
            <a:ext cx="3319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系统视图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75" y="3923288"/>
            <a:ext cx="896262" cy="704419"/>
          </a:xfrm>
          <a:prstGeom prst="rect">
            <a:avLst/>
          </a:prstGeom>
        </p:spPr>
      </p:pic>
      <p:sp>
        <p:nvSpPr>
          <p:cNvPr id="33" name="任意多边形 32"/>
          <p:cNvSpPr/>
          <p:nvPr/>
        </p:nvSpPr>
        <p:spPr>
          <a:xfrm>
            <a:off x="6150973" y="4593178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13450" y="5186045"/>
            <a:ext cx="3487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5.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系统存储过程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85" y="4943098"/>
            <a:ext cx="896262" cy="70441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5634083" y="5612988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14010" y="6083300"/>
            <a:ext cx="2858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6.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45" y="5840353"/>
            <a:ext cx="896262" cy="704419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034643" y="6510243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" grpId="0" bldLvl="0" animBg="1"/>
      <p:bldP spid="25" grpId="0"/>
      <p:bldP spid="27" grpId="0" bldLvl="0" animBg="1"/>
      <p:bldP spid="28" grpId="0"/>
      <p:bldP spid="30" grpId="0" bldLvl="0" animBg="1"/>
      <p:bldP spid="31" grpId="0"/>
      <p:bldP spid="33" grpId="0" bldLvl="0" animBg="1"/>
      <p:bldP spid="2" grpId="0"/>
      <p:bldP spid="6" grpId="0" bldLvl="0" animBg="1"/>
      <p:bldP spid="7" grpId="0"/>
      <p:bldP spid="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514" y="943429"/>
            <a:ext cx="494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、动态表：用来记录用户中的其中一个用户作为发布人所发布的动态，</a:t>
            </a:r>
            <a:r>
              <a:rPr lang="zh-CN" altLang="zh-CN" dirty="0">
                <a:latin typeface="+mn-ea"/>
              </a:rPr>
              <a:t>该表的字段结构如下表所述</a:t>
            </a:r>
            <a:r>
              <a:rPr lang="zh-CN" altLang="en-US" dirty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9200" y="856343"/>
            <a:ext cx="5167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动态表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发布时间</a:t>
            </a:r>
            <a:r>
              <a:rPr lang="en-US" altLang="zh-CN" dirty="0"/>
              <a:t>] [</a:t>
            </a:r>
            <a:r>
              <a:rPr lang="en-US" altLang="zh-CN" dirty="0" err="1"/>
              <a:t>datetime</a:t>
            </a:r>
            <a:r>
              <a:rPr lang="en-US" altLang="zh-CN" dirty="0"/>
              <a:t>]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推荐度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 CONSTRAINT [PK_Table_1</a:t>
            </a:r>
            <a:r>
              <a:rPr lang="zh-CN" altLang="en-US" dirty="0"/>
              <a:t>动态表</a:t>
            </a:r>
            <a:r>
              <a:rPr lang="en-US" altLang="zh-CN" dirty="0"/>
              <a:t>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ASC,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发布时间</a:t>
            </a:r>
            <a:r>
              <a:rPr lang="en-US" altLang="zh-CN" dirty="0"/>
              <a:t>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  <a:p>
            <a:endParaRPr lang="zh-CN" altLang="en-US" dirty="0"/>
          </a:p>
          <a:p>
            <a:r>
              <a:rPr lang="en-US" altLang="zh-CN" dirty="0"/>
              <a:t>GO</a:t>
            </a:r>
          </a:p>
          <a:p>
            <a:r>
              <a:rPr lang="en-US" altLang="zh-CN" dirty="0"/>
              <a:t>SET ANSI_PADDING OFF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9" y="1640114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394856"/>
            <a:ext cx="5268686" cy="373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686" y="1146629"/>
            <a:ext cx="4296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、动态信息</a:t>
            </a:r>
            <a:r>
              <a:rPr lang="zh-CN" altLang="en-US" dirty="0"/>
              <a:t>表：用来</a:t>
            </a:r>
            <a:r>
              <a:rPr lang="zh-CN" altLang="en-US" dirty="0" smtClean="0"/>
              <a:t>记录作为</a:t>
            </a:r>
            <a:r>
              <a:rPr lang="zh-CN" altLang="en-US" dirty="0"/>
              <a:t>发布人所发布的</a:t>
            </a:r>
            <a:r>
              <a:rPr lang="zh-CN" altLang="en-US" dirty="0" smtClean="0"/>
              <a:t>动态所设置的权限范围，</a:t>
            </a:r>
            <a:r>
              <a:rPr lang="zh-CN" altLang="zh-CN" dirty="0">
                <a:latin typeface="+mn-ea"/>
              </a:rPr>
              <a:t>该表的字段结构如下表所述</a:t>
            </a:r>
            <a:r>
              <a:rPr lang="zh-CN" altLang="en-US" dirty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29714" y="711200"/>
            <a:ext cx="4557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动态信息表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发布人权限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](50)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[1</a:t>
            </a:r>
            <a:r>
              <a:rPr lang="zh-CN" altLang="en-US" dirty="0"/>
              <a:t>仅自己可见</a:t>
            </a:r>
            <a:r>
              <a:rPr lang="it-IT" altLang="zh-CN" dirty="0"/>
              <a:t>] [char](3) COLLATE Chinese_PRC_CI_AS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[2</a:t>
            </a:r>
            <a:r>
              <a:rPr lang="zh-CN" altLang="en-US" dirty="0"/>
              <a:t>指定好友可见</a:t>
            </a:r>
            <a:r>
              <a:rPr lang="it-IT" altLang="zh-CN" dirty="0"/>
              <a:t>] [char](3) COLLATE Chinese_PRC_CI_AS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[3</a:t>
            </a:r>
            <a:r>
              <a:rPr lang="zh-CN" altLang="en-US" dirty="0"/>
              <a:t>所有人可见</a:t>
            </a:r>
            <a:r>
              <a:rPr lang="it-IT" altLang="zh-CN" dirty="0"/>
              <a:t>] [char](3) COLLATE Chinese_PRC_CI_AS NULL,</a:t>
            </a:r>
          </a:p>
          <a:p>
            <a:r>
              <a:rPr lang="en-US" altLang="zh-CN" dirty="0"/>
              <a:t> CONSTRAINT [PK_Table_1</a:t>
            </a:r>
            <a:r>
              <a:rPr lang="zh-CN" altLang="en-US" dirty="0"/>
              <a:t>动态信息表</a:t>
            </a:r>
            <a:r>
              <a:rPr lang="en-US" altLang="zh-CN" dirty="0"/>
              <a:t>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ASC,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发布人权限</a:t>
            </a:r>
            <a:r>
              <a:rPr lang="en-US" altLang="zh-CN" dirty="0"/>
              <a:t>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  <a:p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0" y="2249714"/>
            <a:ext cx="5761566" cy="399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629" y="1063899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、评论信息表：用来记录评论发布人的信息以及内容，</a:t>
            </a:r>
            <a:r>
              <a:rPr lang="zh-CN" altLang="zh-CN" dirty="0">
                <a:latin typeface="+mn-ea"/>
              </a:rPr>
              <a:t>该表的字段结构如下表所述</a:t>
            </a:r>
            <a:r>
              <a:rPr lang="zh-CN" altLang="en-US" dirty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7486" y="847486"/>
            <a:ext cx="4717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评论信息表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评论人信息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](30)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评论内容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](50)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 CONSTRAINT [PK_Table_1_1]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ASC,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评论人</a:t>
            </a:r>
            <a:r>
              <a:rPr lang="en-US" altLang="zh-CN" dirty="0"/>
              <a:t>ID]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235200"/>
            <a:ext cx="6045880" cy="391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56282" y="32798"/>
            <a:ext cx="666531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 .ab123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用户好友推荐视图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AutoShape 1" descr="D:\用户目录\我的文档\Tencent Files\1163363034\Image\C2C\69PKJ6VRV6O9}]_C32)CK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7798" y="1539550"/>
            <a:ext cx="9723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VIEW [</a:t>
            </a:r>
            <a:r>
              <a:rPr lang="en-US" altLang="zh-CN" dirty="0" err="1"/>
              <a:t>dbo</a:t>
            </a:r>
            <a:r>
              <a:rPr lang="en-US" altLang="zh-CN" dirty="0"/>
              <a:t>].[</a:t>
            </a:r>
            <a:r>
              <a:rPr lang="zh-CN" altLang="en-US" dirty="0"/>
              <a:t>用户推荐好友表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AS</a:t>
            </a:r>
          </a:p>
          <a:p>
            <a:r>
              <a:rPr lang="en-US" altLang="zh-CN" dirty="0"/>
              <a:t>SELECT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ID,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用户名</a:t>
            </a:r>
            <a:r>
              <a:rPr lang="en-US" altLang="zh-CN" dirty="0"/>
              <a:t>,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性别</a:t>
            </a:r>
            <a:r>
              <a:rPr lang="en-US" altLang="zh-CN" dirty="0"/>
              <a:t>,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年龄</a:t>
            </a:r>
            <a:r>
              <a:rPr lang="en-US" altLang="zh-CN" dirty="0"/>
              <a:t>,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好友用户</a:t>
            </a:r>
            <a:r>
              <a:rPr lang="en-US" altLang="zh-CN" dirty="0"/>
              <a:t>ID, 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好友用户名</a:t>
            </a:r>
            <a:r>
              <a:rPr lang="en-US" altLang="zh-CN" dirty="0"/>
              <a:t>,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所在地</a:t>
            </a:r>
            <a:r>
              <a:rPr lang="en-US" altLang="zh-CN" dirty="0"/>
              <a:t>,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基本简介</a:t>
            </a:r>
            <a:r>
              <a:rPr lang="en-US" altLang="zh-CN" dirty="0"/>
              <a:t>,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推荐好友</a:t>
            </a:r>
            <a:r>
              <a:rPr lang="en-US" altLang="zh-CN" dirty="0"/>
              <a:t>ID, 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测试匹配度</a:t>
            </a:r>
            <a:r>
              <a:rPr lang="en-US" altLang="zh-CN" dirty="0"/>
              <a:t>,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筛选匹配度</a:t>
            </a:r>
          </a:p>
          <a:p>
            <a:r>
              <a:rPr lang="en-US" altLang="zh-CN" dirty="0"/>
              <a:t>FROM  dbo.Table_1</a:t>
            </a:r>
            <a:r>
              <a:rPr lang="zh-CN" altLang="en-US" dirty="0"/>
              <a:t>用户 </a:t>
            </a:r>
            <a:r>
              <a:rPr lang="en-US" altLang="zh-CN" dirty="0"/>
              <a:t>INNER JOIN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/>
              <a:t>推荐好友表 </a:t>
            </a:r>
            <a:r>
              <a:rPr lang="en-US" altLang="zh-CN" dirty="0"/>
              <a:t>ON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 =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 CROSS JOIN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 smtClean="0"/>
              <a:t>好友（用户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ab123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7798" y="877477"/>
            <a:ext cx="7910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它由用户表的某些</a:t>
            </a:r>
            <a:r>
              <a:rPr lang="zh-CN" altLang="en-US" dirty="0" smtClean="0">
                <a:latin typeface="+mn-ea"/>
              </a:rPr>
              <a:t>字段、好友表和好友</a:t>
            </a:r>
            <a:r>
              <a:rPr lang="zh-CN" altLang="en-US" dirty="0">
                <a:latin typeface="+mn-ea"/>
              </a:rPr>
              <a:t>推荐表连接而成</a:t>
            </a:r>
          </a:p>
          <a:p>
            <a:r>
              <a:rPr lang="zh-CN" altLang="en-US" dirty="0">
                <a:latin typeface="+mn-ea"/>
              </a:rPr>
              <a:t>创建该视图的</a:t>
            </a:r>
            <a:r>
              <a:rPr lang="en-US" altLang="zh-CN" dirty="0">
                <a:latin typeface="+mn-ea"/>
              </a:rPr>
              <a:t>SQL</a:t>
            </a:r>
            <a:r>
              <a:rPr lang="zh-CN" altLang="en-US" dirty="0">
                <a:latin typeface="+mn-ea"/>
              </a:rPr>
              <a:t>语句如下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8" y="4812167"/>
            <a:ext cx="9850711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172092" y="169591"/>
            <a:ext cx="605602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 </a:t>
            </a:r>
            <a:r>
              <a:rPr lang="en-US" altLang="zh-CN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.ab123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用户发布动态表</a:t>
            </a:r>
            <a:endParaRPr lang="en-US" altLang="zh-CN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41" y="4298082"/>
            <a:ext cx="6808787" cy="242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363" y="930552"/>
            <a:ext cx="67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它由动态表和动态信息表连接而成，</a:t>
            </a:r>
            <a:r>
              <a:rPr lang="zh-CN" altLang="en-US" dirty="0">
                <a:latin typeface="+mn-ea"/>
              </a:rPr>
              <a:t>创建该视图的</a:t>
            </a:r>
            <a:r>
              <a:rPr lang="en-US" altLang="zh-CN" dirty="0">
                <a:latin typeface="+mn-ea"/>
              </a:rPr>
              <a:t>SQL</a:t>
            </a:r>
            <a:r>
              <a:rPr lang="zh-CN" altLang="en-US" dirty="0">
                <a:latin typeface="+mn-ea"/>
              </a:rPr>
              <a:t>语句如下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7364" y="1463559"/>
            <a:ext cx="75219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VIEW [</a:t>
            </a:r>
            <a:r>
              <a:rPr lang="en-US" altLang="zh-CN" dirty="0" err="1"/>
              <a:t>dbo</a:t>
            </a:r>
            <a:r>
              <a:rPr lang="en-US" altLang="zh-CN" dirty="0"/>
              <a:t>].[</a:t>
            </a:r>
            <a:r>
              <a:rPr lang="zh-CN" altLang="en-US" dirty="0"/>
              <a:t>发布人动态信息表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AS</a:t>
            </a:r>
          </a:p>
          <a:p>
            <a:r>
              <a:rPr lang="en-US" altLang="zh-CN" dirty="0"/>
              <a:t>SELECT    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发布人</a:t>
            </a:r>
            <a:r>
              <a:rPr lang="en-US" altLang="zh-CN" dirty="0"/>
              <a:t>ID,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发布时间</a:t>
            </a:r>
            <a:r>
              <a:rPr lang="en-US" altLang="zh-CN" dirty="0"/>
              <a:t>,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推荐度</a:t>
            </a:r>
            <a:r>
              <a:rPr lang="en-US" altLang="zh-CN" dirty="0"/>
              <a:t>, dbo.Table_1</a:t>
            </a:r>
            <a:r>
              <a:rPr lang="zh-CN" altLang="en-US" dirty="0"/>
              <a:t>动态信息表</a:t>
            </a:r>
            <a:r>
              <a:rPr lang="en-US" altLang="zh-CN" dirty="0"/>
              <a:t>.</a:t>
            </a:r>
            <a:r>
              <a:rPr lang="zh-CN" altLang="en-US" dirty="0"/>
              <a:t>发布人权限</a:t>
            </a:r>
            <a:r>
              <a:rPr lang="en-US" altLang="zh-CN" dirty="0"/>
              <a:t>, dbo.Table_1</a:t>
            </a:r>
            <a:r>
              <a:rPr lang="zh-CN" altLang="en-US" dirty="0"/>
              <a:t>动态信息表</a:t>
            </a:r>
            <a:r>
              <a:rPr lang="en-US" altLang="zh-CN" dirty="0"/>
              <a:t>.[1</a:t>
            </a:r>
            <a:r>
              <a:rPr lang="zh-CN" altLang="en-US" dirty="0"/>
              <a:t>仅自己可见</a:t>
            </a:r>
            <a:r>
              <a:rPr lang="en-US" altLang="zh-CN" dirty="0"/>
              <a:t>],</a:t>
            </a:r>
            <a:r>
              <a:rPr lang="zh-CN" altLang="en-US" dirty="0"/>
              <a:t> </a:t>
            </a:r>
          </a:p>
          <a:p>
            <a:r>
              <a:rPr lang="en-US" altLang="zh-CN" dirty="0"/>
              <a:t>                      dbo.Table_1</a:t>
            </a:r>
            <a:r>
              <a:rPr lang="zh-CN" altLang="en-US" dirty="0"/>
              <a:t>动态信息表</a:t>
            </a:r>
            <a:r>
              <a:rPr lang="en-US" altLang="zh-CN" dirty="0"/>
              <a:t>.[2</a:t>
            </a:r>
            <a:r>
              <a:rPr lang="zh-CN" altLang="en-US" dirty="0"/>
              <a:t>指定好友可见</a:t>
            </a:r>
            <a:r>
              <a:rPr lang="en-US" altLang="zh-CN" dirty="0"/>
              <a:t>], dbo.Table_1</a:t>
            </a:r>
            <a:r>
              <a:rPr lang="zh-CN" altLang="en-US" dirty="0"/>
              <a:t>动态信息表</a:t>
            </a:r>
            <a:r>
              <a:rPr lang="en-US" altLang="zh-CN" dirty="0"/>
              <a:t>.[3</a:t>
            </a:r>
            <a:r>
              <a:rPr lang="zh-CN" altLang="en-US" dirty="0"/>
              <a:t>所有人可见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FROM         dbo.Table_1</a:t>
            </a:r>
            <a:r>
              <a:rPr lang="zh-CN" altLang="en-US" dirty="0"/>
              <a:t>动态表</a:t>
            </a:r>
            <a:r>
              <a:rPr lang="en-US" altLang="zh-CN" dirty="0"/>
              <a:t>INNER JOIN</a:t>
            </a:r>
          </a:p>
          <a:p>
            <a:r>
              <a:rPr lang="en-US" altLang="zh-CN" dirty="0"/>
              <a:t>                      dbo.Table_1</a:t>
            </a:r>
            <a:r>
              <a:rPr lang="zh-CN" altLang="en-US" dirty="0"/>
              <a:t>动态信息表</a:t>
            </a:r>
            <a:r>
              <a:rPr lang="en-US" altLang="zh-CN" dirty="0"/>
              <a:t>ON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发布人</a:t>
            </a:r>
            <a:r>
              <a:rPr lang="en-US" altLang="zh-CN" dirty="0"/>
              <a:t>ID = dbo.Table_1</a:t>
            </a:r>
            <a:r>
              <a:rPr lang="zh-CN" altLang="en-US" dirty="0"/>
              <a:t>动态信息表</a:t>
            </a:r>
            <a:r>
              <a:rPr lang="en-US" altLang="zh-CN" dirty="0"/>
              <a:t>.</a:t>
            </a:r>
            <a:r>
              <a:rPr lang="zh-CN" altLang="en-US" dirty="0"/>
              <a:t>发布人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（发布人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ab123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14" y="971550"/>
            <a:ext cx="38862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第五章节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系统存储过程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172091" y="169591"/>
            <a:ext cx="1064566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该存储过程用于普通用户查询系统推荐的好友信息，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SQL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语句如下：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7" y="4101818"/>
            <a:ext cx="11294787" cy="228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6526" y="1246809"/>
            <a:ext cx="93176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PROCEDURE [</a:t>
            </a:r>
            <a:r>
              <a:rPr lang="en-US" altLang="zh-CN" dirty="0" err="1"/>
              <a:t>dbo</a:t>
            </a:r>
            <a:r>
              <a:rPr lang="en-US" altLang="zh-CN" dirty="0"/>
              <a:t>].[</a:t>
            </a:r>
            <a:r>
              <a:rPr lang="zh-CN" altLang="en-US" dirty="0"/>
              <a:t>推荐好友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	@number varchar(30)</a:t>
            </a:r>
          </a:p>
          <a:p>
            <a:r>
              <a:rPr lang="en-US" altLang="zh-CN" dirty="0"/>
              <a:t>AS</a:t>
            </a:r>
          </a:p>
          <a:p>
            <a:r>
              <a:rPr lang="en-US" altLang="zh-CN" dirty="0"/>
              <a:t>	SELECT    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ID,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推荐好友</a:t>
            </a:r>
            <a:r>
              <a:rPr lang="en-US" altLang="zh-CN" dirty="0"/>
              <a:t>ID,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用户名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性别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年龄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个人标签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头像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测试匹配度</a:t>
            </a:r>
          </a:p>
          <a:p>
            <a:r>
              <a:rPr lang="en-US" altLang="zh-CN" dirty="0"/>
              <a:t>FROM        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INNER JOIN</a:t>
            </a:r>
          </a:p>
          <a:p>
            <a:r>
              <a:rPr lang="en-US" altLang="zh-CN" dirty="0"/>
              <a:t>                     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ON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推荐好友</a:t>
            </a:r>
            <a:r>
              <a:rPr lang="en-US" altLang="zh-CN" dirty="0"/>
              <a:t>ID =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WHERE     (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 =@number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172091" y="169591"/>
            <a:ext cx="1064566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该存储过程用于计算某一地区的用户平均年龄，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SQL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语句如下：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120" y="3313213"/>
            <a:ext cx="37849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Use </a:t>
            </a:r>
            <a:r>
              <a:rPr lang="zh-CN" altLang="en-US" dirty="0" smtClean="0">
                <a:latin typeface="华文仿宋" pitchFamily="2" charset="-122"/>
                <a:ea typeface="华文仿宋" pitchFamily="2" charset="-122"/>
              </a:rPr>
              <a:t>用户交友</a:t>
            </a:r>
            <a:endParaRPr lang="zh-CN" altLang="en-US" dirty="0"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Go</a:t>
            </a:r>
          </a:p>
          <a:p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CREATE PROCEDURE   </a:t>
            </a:r>
            <a:r>
              <a:rPr lang="en-US" altLang="zh-CN" dirty="0" err="1">
                <a:latin typeface="华文仿宋" pitchFamily="2" charset="-122"/>
                <a:ea typeface="华文仿宋" pitchFamily="2" charset="-122"/>
              </a:rPr>
              <a:t>Uavrage</a:t>
            </a:r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 @</a:t>
            </a:r>
            <a:r>
              <a:rPr lang="en-US" altLang="zh-CN" dirty="0" err="1">
                <a:latin typeface="华文仿宋" pitchFamily="2" charset="-122"/>
                <a:ea typeface="华文仿宋" pitchFamily="2" charset="-122"/>
              </a:rPr>
              <a:t>dq</a:t>
            </a:r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 varchar(10),</a:t>
            </a:r>
          </a:p>
          <a:p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@average </a:t>
            </a:r>
            <a:r>
              <a:rPr lang="en-US" altLang="zh-CN" dirty="0" err="1">
                <a:latin typeface="华文仿宋" pitchFamily="2" charset="-122"/>
                <a:ea typeface="华文仿宋" pitchFamily="2" charset="-122"/>
              </a:rPr>
              <a:t>int</a:t>
            </a:r>
            <a:r>
              <a:rPr lang="en-US" altLang="zh-CN" dirty="0">
                <a:latin typeface="华文仿宋" pitchFamily="2" charset="-122"/>
                <a:ea typeface="华文仿宋" pitchFamily="2" charset="-122"/>
              </a:rPr>
              <a:t> OUTPUT</a:t>
            </a:r>
          </a:p>
          <a:p>
            <a:r>
              <a:rPr lang="en-US" altLang="zh-CN" dirty="0" smtClean="0"/>
              <a:t>AS</a:t>
            </a:r>
            <a:endParaRPr lang="en-US" altLang="zh-CN" dirty="0"/>
          </a:p>
          <a:p>
            <a:r>
              <a:rPr lang="en-US" altLang="zh-CN" dirty="0"/>
              <a:t>Select @average=</a:t>
            </a:r>
            <a:r>
              <a:rPr lang="en-US" altLang="zh-CN" dirty="0" err="1"/>
              <a:t>AVG</a:t>
            </a:r>
            <a:r>
              <a:rPr lang="en-US" altLang="zh-CN" dirty="0"/>
              <a:t>(</a:t>
            </a:r>
            <a:r>
              <a:rPr lang="zh-CN" altLang="en-US" dirty="0"/>
              <a:t>年龄</a:t>
            </a:r>
            <a:r>
              <a:rPr lang="en-US" altLang="zh-CN" dirty="0"/>
              <a:t>)From </a:t>
            </a:r>
            <a:r>
              <a:rPr lang="en-US" altLang="zh-CN" dirty="0" err="1"/>
              <a:t>Table_1</a:t>
            </a:r>
            <a:r>
              <a:rPr lang="zh-CN" altLang="en-US" dirty="0"/>
              <a:t>用户</a:t>
            </a:r>
          </a:p>
          <a:p>
            <a:r>
              <a:rPr lang="en-US" altLang="zh-CN" dirty="0"/>
              <a:t>Where </a:t>
            </a:r>
            <a:r>
              <a:rPr lang="zh-CN" altLang="en-US" dirty="0"/>
              <a:t>所在地</a:t>
            </a:r>
            <a:r>
              <a:rPr lang="en-US" altLang="zh-CN" dirty="0"/>
              <a:t>=@</a:t>
            </a:r>
            <a:r>
              <a:rPr lang="en-US" altLang="zh-CN" dirty="0" err="1"/>
              <a:t>dq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431" y="3313213"/>
            <a:ext cx="2360061" cy="168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3132" y="1362557"/>
            <a:ext cx="3109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基于的数据：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9210" y="2071868"/>
            <a:ext cx="36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执行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武汉</a:t>
            </a:r>
            <a:r>
              <a:rPr lang="zh-CN" altLang="en-US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地区用户平均年龄的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结果：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1" y="2071867"/>
            <a:ext cx="7843043" cy="124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5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第六章节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系统触发器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1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013904" y="169591"/>
            <a:ext cx="11178096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</a:t>
            </a:r>
            <a:r>
              <a:rPr lang="en-US" altLang="zh-CN" sz="3200" dirty="0" err="1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DDL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触发器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limited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来防止数据库中的任一表被修改或删除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SQL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语句如下：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119" y="1782501"/>
            <a:ext cx="4268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</a:t>
            </a:r>
            <a:r>
              <a:rPr lang="zh-CN" altLang="en-US" dirty="0"/>
              <a:t>用户交友</a:t>
            </a:r>
          </a:p>
          <a:p>
            <a:r>
              <a:rPr lang="en-US" altLang="zh-CN" dirty="0"/>
              <a:t>Go</a:t>
            </a:r>
          </a:p>
          <a:p>
            <a:r>
              <a:rPr lang="en-US" altLang="zh-CN" dirty="0"/>
              <a:t>Create Trigger limited</a:t>
            </a:r>
          </a:p>
          <a:p>
            <a:r>
              <a:rPr lang="en-US" altLang="zh-CN" dirty="0"/>
              <a:t>On database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drop_table,Alter_Table</a:t>
            </a:r>
            <a:endParaRPr lang="en-US" altLang="zh-CN" dirty="0"/>
          </a:p>
          <a:p>
            <a:r>
              <a:rPr lang="en-US" altLang="zh-CN" dirty="0"/>
              <a:t>as </a:t>
            </a:r>
          </a:p>
          <a:p>
            <a:r>
              <a:rPr lang="en-US" altLang="zh-CN" dirty="0"/>
              <a:t>print '</a:t>
            </a:r>
            <a:r>
              <a:rPr lang="zh-CN" altLang="en-US" dirty="0"/>
              <a:t>名为</a:t>
            </a:r>
            <a:r>
              <a:rPr lang="en-US" altLang="zh-CN" dirty="0"/>
              <a:t>limited</a:t>
            </a:r>
            <a:r>
              <a:rPr lang="zh-CN" altLang="en-US" dirty="0"/>
              <a:t>的触发器不允许您执行对表的修改或删除操作</a:t>
            </a:r>
            <a:r>
              <a:rPr lang="en-US" altLang="zh-CN" dirty="0"/>
              <a:t>!'</a:t>
            </a:r>
          </a:p>
          <a:p>
            <a:r>
              <a:rPr lang="en-US" altLang="zh-CN" dirty="0"/>
              <a:t>rollback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72" y="1477963"/>
            <a:ext cx="5995625" cy="464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4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第一章节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系统需求分析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 bldLvl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013904" y="169591"/>
            <a:ext cx="11178096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在用户表上创建一个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DELETE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类型的触 发器，删除数据时，显示删除用户的</a:t>
            </a:r>
            <a:r>
              <a:rPr lang="zh-CN" altLang="en-US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个数</a:t>
            </a:r>
            <a:r>
              <a:rPr lang="en-US" altLang="zh-CN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119" y="1782500"/>
            <a:ext cx="4268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CREATE TRIGGER </a:t>
            </a:r>
            <a:r>
              <a:rPr lang="en-US" altLang="zh-CN" dirty="0" err="1"/>
              <a:t>del_count</a:t>
            </a:r>
            <a:r>
              <a:rPr lang="en-US" altLang="zh-CN" dirty="0"/>
              <a:t> ON </a:t>
            </a:r>
            <a:r>
              <a:rPr lang="en-US" altLang="zh-CN" dirty="0" err="1"/>
              <a:t>Table_1</a:t>
            </a:r>
            <a:r>
              <a:rPr lang="zh-CN" altLang="en-US" dirty="0"/>
              <a:t>用户</a:t>
            </a:r>
          </a:p>
          <a:p>
            <a:r>
              <a:rPr lang="en-US" altLang="zh-CN" dirty="0"/>
              <a:t> FOR DELETE</a:t>
            </a:r>
          </a:p>
          <a:p>
            <a:r>
              <a:rPr lang="en-US" altLang="zh-CN" dirty="0"/>
              <a:t> AS</a:t>
            </a:r>
          </a:p>
          <a:p>
            <a:r>
              <a:rPr lang="en-US" altLang="zh-CN" dirty="0"/>
              <a:t> DECLARE @count varchar(50) </a:t>
            </a:r>
          </a:p>
          <a:p>
            <a:r>
              <a:rPr lang="en-US" altLang="zh-CN" dirty="0"/>
              <a:t> SELECT @count=</a:t>
            </a:r>
            <a:r>
              <a:rPr lang="en-US" altLang="zh-CN" dirty="0" err="1"/>
              <a:t>STR</a:t>
            </a:r>
            <a:r>
              <a:rPr lang="en-US" altLang="zh-CN" dirty="0"/>
              <a:t>(@@</a:t>
            </a:r>
            <a:r>
              <a:rPr lang="en-US" altLang="zh-CN" dirty="0" err="1"/>
              <a:t>ROWCOUNT</a:t>
            </a:r>
            <a:r>
              <a:rPr lang="en-US" altLang="zh-CN" dirty="0"/>
              <a:t>)+'</a:t>
            </a:r>
            <a:r>
              <a:rPr lang="zh-CN" altLang="en-US" dirty="0"/>
              <a:t>个</a:t>
            </a:r>
          </a:p>
          <a:p>
            <a:r>
              <a:rPr lang="zh-CN" altLang="en-US" dirty="0"/>
              <a:t>用户被删除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 SELECT @count  RETURN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415" y="1578297"/>
            <a:ext cx="4806628" cy="503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4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660" y="1712686"/>
            <a:ext cx="4395240" cy="3454452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480457" y="5036457"/>
            <a:ext cx="7997372" cy="261362"/>
          </a:xfrm>
          <a:custGeom>
            <a:avLst/>
            <a:gdLst>
              <a:gd name="connsiteX0" fmla="*/ 0 w 7997372"/>
              <a:gd name="connsiteY0" fmla="*/ 43543 h 261362"/>
              <a:gd name="connsiteX1" fmla="*/ 145143 w 7997372"/>
              <a:gd name="connsiteY1" fmla="*/ 58057 h 261362"/>
              <a:gd name="connsiteX2" fmla="*/ 188686 w 7997372"/>
              <a:gd name="connsiteY2" fmla="*/ 72572 h 261362"/>
              <a:gd name="connsiteX3" fmla="*/ 522515 w 7997372"/>
              <a:gd name="connsiteY3" fmla="*/ 101600 h 261362"/>
              <a:gd name="connsiteX4" fmla="*/ 2278743 w 7997372"/>
              <a:gd name="connsiteY4" fmla="*/ 101600 h 261362"/>
              <a:gd name="connsiteX5" fmla="*/ 2452915 w 7997372"/>
              <a:gd name="connsiteY5" fmla="*/ 130629 h 261362"/>
              <a:gd name="connsiteX6" fmla="*/ 2612572 w 7997372"/>
              <a:gd name="connsiteY6" fmla="*/ 145143 h 261362"/>
              <a:gd name="connsiteX7" fmla="*/ 2685143 w 7997372"/>
              <a:gd name="connsiteY7" fmla="*/ 159657 h 261362"/>
              <a:gd name="connsiteX8" fmla="*/ 2931886 w 7997372"/>
              <a:gd name="connsiteY8" fmla="*/ 188686 h 261362"/>
              <a:gd name="connsiteX9" fmla="*/ 2989943 w 7997372"/>
              <a:gd name="connsiteY9" fmla="*/ 203200 h 261362"/>
              <a:gd name="connsiteX10" fmla="*/ 3033486 w 7997372"/>
              <a:gd name="connsiteY10" fmla="*/ 217715 h 261362"/>
              <a:gd name="connsiteX11" fmla="*/ 3178629 w 7997372"/>
              <a:gd name="connsiteY11" fmla="*/ 232229 h 261362"/>
              <a:gd name="connsiteX12" fmla="*/ 3425372 w 7997372"/>
              <a:gd name="connsiteY12" fmla="*/ 261257 h 261362"/>
              <a:gd name="connsiteX13" fmla="*/ 4847772 w 7997372"/>
              <a:gd name="connsiteY13" fmla="*/ 246743 h 261362"/>
              <a:gd name="connsiteX14" fmla="*/ 5994400 w 7997372"/>
              <a:gd name="connsiteY14" fmla="*/ 217715 h 261362"/>
              <a:gd name="connsiteX15" fmla="*/ 6110515 w 7997372"/>
              <a:gd name="connsiteY15" fmla="*/ 203200 h 261362"/>
              <a:gd name="connsiteX16" fmla="*/ 6154058 w 7997372"/>
              <a:gd name="connsiteY16" fmla="*/ 188686 h 261362"/>
              <a:gd name="connsiteX17" fmla="*/ 6371772 w 7997372"/>
              <a:gd name="connsiteY17" fmla="*/ 159657 h 261362"/>
              <a:gd name="connsiteX18" fmla="*/ 6516915 w 7997372"/>
              <a:gd name="connsiteY18" fmla="*/ 145143 h 261362"/>
              <a:gd name="connsiteX19" fmla="*/ 6763658 w 7997372"/>
              <a:gd name="connsiteY19" fmla="*/ 116115 h 261362"/>
              <a:gd name="connsiteX20" fmla="*/ 6879772 w 7997372"/>
              <a:gd name="connsiteY20" fmla="*/ 101600 h 261362"/>
              <a:gd name="connsiteX21" fmla="*/ 6966858 w 7997372"/>
              <a:gd name="connsiteY21" fmla="*/ 87086 h 261362"/>
              <a:gd name="connsiteX22" fmla="*/ 7794172 w 7997372"/>
              <a:gd name="connsiteY22" fmla="*/ 58057 h 261362"/>
              <a:gd name="connsiteX23" fmla="*/ 7852229 w 7997372"/>
              <a:gd name="connsiteY23" fmla="*/ 43543 h 261362"/>
              <a:gd name="connsiteX24" fmla="*/ 7895772 w 7997372"/>
              <a:gd name="connsiteY24" fmla="*/ 29029 h 261362"/>
              <a:gd name="connsiteX25" fmla="*/ 7997372 w 7997372"/>
              <a:gd name="connsiteY25" fmla="*/ 0 h 26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97372" h="261362">
                <a:moveTo>
                  <a:pt x="0" y="43543"/>
                </a:moveTo>
                <a:cubicBezTo>
                  <a:pt x="48381" y="48381"/>
                  <a:pt x="97086" y="50664"/>
                  <a:pt x="145143" y="58057"/>
                </a:cubicBezTo>
                <a:cubicBezTo>
                  <a:pt x="160265" y="60383"/>
                  <a:pt x="173487" y="70818"/>
                  <a:pt x="188686" y="72572"/>
                </a:cubicBezTo>
                <a:cubicBezTo>
                  <a:pt x="299646" y="85375"/>
                  <a:pt x="522515" y="101600"/>
                  <a:pt x="522515" y="101600"/>
                </a:cubicBezTo>
                <a:cubicBezTo>
                  <a:pt x="1366890" y="87981"/>
                  <a:pt x="1446910" y="76769"/>
                  <a:pt x="2278743" y="101600"/>
                </a:cubicBezTo>
                <a:cubicBezTo>
                  <a:pt x="2501092" y="108237"/>
                  <a:pt x="2312811" y="111949"/>
                  <a:pt x="2452915" y="130629"/>
                </a:cubicBezTo>
                <a:cubicBezTo>
                  <a:pt x="2505885" y="137691"/>
                  <a:pt x="2559353" y="140305"/>
                  <a:pt x="2612572" y="145143"/>
                </a:cubicBezTo>
                <a:cubicBezTo>
                  <a:pt x="2636762" y="149981"/>
                  <a:pt x="2660760" y="155906"/>
                  <a:pt x="2685143" y="159657"/>
                </a:cubicBezTo>
                <a:cubicBezTo>
                  <a:pt x="2737031" y="167640"/>
                  <a:pt x="2883455" y="183305"/>
                  <a:pt x="2931886" y="188686"/>
                </a:cubicBezTo>
                <a:cubicBezTo>
                  <a:pt x="2951238" y="193524"/>
                  <a:pt x="2970763" y="197720"/>
                  <a:pt x="2989943" y="203200"/>
                </a:cubicBezTo>
                <a:cubicBezTo>
                  <a:pt x="3004654" y="207403"/>
                  <a:pt x="3018364" y="215389"/>
                  <a:pt x="3033486" y="217715"/>
                </a:cubicBezTo>
                <a:cubicBezTo>
                  <a:pt x="3081543" y="225108"/>
                  <a:pt x="3130248" y="227391"/>
                  <a:pt x="3178629" y="232229"/>
                </a:cubicBezTo>
                <a:cubicBezTo>
                  <a:pt x="3276046" y="264701"/>
                  <a:pt x="3253725" y="261257"/>
                  <a:pt x="3425372" y="261257"/>
                </a:cubicBezTo>
                <a:cubicBezTo>
                  <a:pt x="3899530" y="261257"/>
                  <a:pt x="4373639" y="251581"/>
                  <a:pt x="4847772" y="246743"/>
                </a:cubicBezTo>
                <a:cubicBezTo>
                  <a:pt x="5304239" y="181535"/>
                  <a:pt x="4813410" y="247240"/>
                  <a:pt x="5994400" y="217715"/>
                </a:cubicBezTo>
                <a:cubicBezTo>
                  <a:pt x="6033394" y="216740"/>
                  <a:pt x="6071810" y="208038"/>
                  <a:pt x="6110515" y="203200"/>
                </a:cubicBezTo>
                <a:cubicBezTo>
                  <a:pt x="6125029" y="198362"/>
                  <a:pt x="6139123" y="192005"/>
                  <a:pt x="6154058" y="188686"/>
                </a:cubicBezTo>
                <a:cubicBezTo>
                  <a:pt x="6217091" y="174679"/>
                  <a:pt x="6312035" y="165945"/>
                  <a:pt x="6371772" y="159657"/>
                </a:cubicBezTo>
                <a:lnTo>
                  <a:pt x="6516915" y="145143"/>
                </a:lnTo>
                <a:cubicBezTo>
                  <a:pt x="6628835" y="107837"/>
                  <a:pt x="6527639" y="137572"/>
                  <a:pt x="6763658" y="116115"/>
                </a:cubicBezTo>
                <a:cubicBezTo>
                  <a:pt x="6802504" y="112584"/>
                  <a:pt x="6841158" y="107116"/>
                  <a:pt x="6879772" y="101600"/>
                </a:cubicBezTo>
                <a:cubicBezTo>
                  <a:pt x="6908905" y="97438"/>
                  <a:pt x="6937550" y="89750"/>
                  <a:pt x="6966858" y="87086"/>
                </a:cubicBezTo>
                <a:cubicBezTo>
                  <a:pt x="7213359" y="64677"/>
                  <a:pt x="7591663" y="62996"/>
                  <a:pt x="7794172" y="58057"/>
                </a:cubicBezTo>
                <a:cubicBezTo>
                  <a:pt x="7813524" y="53219"/>
                  <a:pt x="7833049" y="49023"/>
                  <a:pt x="7852229" y="43543"/>
                </a:cubicBezTo>
                <a:cubicBezTo>
                  <a:pt x="7866940" y="39340"/>
                  <a:pt x="7880929" y="32740"/>
                  <a:pt x="7895772" y="29029"/>
                </a:cubicBezTo>
                <a:cubicBezTo>
                  <a:pt x="7995585" y="4076"/>
                  <a:pt x="7938984" y="29195"/>
                  <a:pt x="7997372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62742" y="958169"/>
            <a:ext cx="46359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谢谢观赏</a:t>
            </a:r>
            <a:endParaRPr lang="zh-CN" altLang="en-US" sz="13800" dirty="0">
              <a:blipFill>
                <a:blip r:embed="rId4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箭头3"/>
          <p:cNvSpPr/>
          <p:nvPr/>
        </p:nvSpPr>
        <p:spPr bwMode="gray">
          <a:xfrm flipV="1">
            <a:off x="2496185" y="4217670"/>
            <a:ext cx="1382395" cy="187198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8" name="箭头2"/>
          <p:cNvSpPr/>
          <p:nvPr/>
        </p:nvSpPr>
        <p:spPr bwMode="gray">
          <a:xfrm rot="16200000">
            <a:off x="2972152" y="198692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9" name="箭头1"/>
          <p:cNvSpPr/>
          <p:nvPr/>
        </p:nvSpPr>
        <p:spPr bwMode="gray">
          <a:xfrm>
            <a:off x="2496185" y="1137920"/>
            <a:ext cx="1351915" cy="254508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1" name="文本1"/>
          <p:cNvSpPr>
            <a:spLocks noChangeArrowheads="1"/>
          </p:cNvSpPr>
          <p:nvPr/>
        </p:nvSpPr>
        <p:spPr bwMode="gray">
          <a:xfrm>
            <a:off x="3860800" y="1159510"/>
            <a:ext cx="4639945" cy="49212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641290" y="3066947"/>
            <a:ext cx="1501497" cy="1501500"/>
            <a:chOff x="2193192" y="1899414"/>
            <a:chExt cx="2421375" cy="2421376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78" name="椭圆 77"/>
            <p:cNvSpPr/>
            <p:nvPr/>
          </p:nvSpPr>
          <p:spPr>
            <a:xfrm>
              <a:off x="2193192" y="1899414"/>
              <a:ext cx="2421375" cy="2421376"/>
            </a:xfrm>
            <a:prstGeom prst="ellipse">
              <a:avLst/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6802" y="2093026"/>
              <a:ext cx="2034160" cy="2034160"/>
            </a:xfrm>
            <a:prstGeom prst="ellipse">
              <a:avLst/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accent1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675194" y="3348980"/>
            <a:ext cx="1468120" cy="1089383"/>
            <a:chOff x="8839990" y="2257126"/>
            <a:chExt cx="1203067" cy="1115509"/>
          </a:xfrm>
        </p:grpSpPr>
        <p:sp>
          <p:nvSpPr>
            <p:cNvPr id="81" name="文本框 37"/>
            <p:cNvSpPr txBox="1"/>
            <p:nvPr/>
          </p:nvSpPr>
          <p:spPr>
            <a:xfrm>
              <a:off x="8931338" y="2437732"/>
              <a:ext cx="1010653" cy="934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335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38"/>
            <p:cNvSpPr txBox="1"/>
            <p:nvPr/>
          </p:nvSpPr>
          <p:spPr>
            <a:xfrm>
              <a:off x="8839990" y="2257126"/>
              <a:ext cx="1203067" cy="97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管理员界面</a:t>
              </a: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7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系统需求分析</a:t>
            </a:r>
          </a:p>
        </p:txBody>
      </p:sp>
      <p:sp>
        <p:nvSpPr>
          <p:cNvPr id="3" name="箭头2"/>
          <p:cNvSpPr/>
          <p:nvPr/>
        </p:nvSpPr>
        <p:spPr bwMode="gray">
          <a:xfrm rot="16200000">
            <a:off x="2972152" y="427038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" name="箭头2"/>
          <p:cNvSpPr/>
          <p:nvPr/>
        </p:nvSpPr>
        <p:spPr bwMode="gray">
          <a:xfrm rot="16200000">
            <a:off x="3276600" y="3412490"/>
            <a:ext cx="317500" cy="82486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文本2"/>
          <p:cNvSpPr>
            <a:spLocks noChangeArrowheads="1"/>
          </p:cNvSpPr>
          <p:nvPr/>
        </p:nvSpPr>
        <p:spPr bwMode="gray">
          <a:xfrm>
            <a:off x="3879215" y="5570855"/>
            <a:ext cx="562038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可以在线解决用户在使用过程中遇到的问题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06545" y="12223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可以查看或者注销用户信息</a:t>
            </a:r>
          </a:p>
        </p:txBody>
      </p:sp>
      <p:sp>
        <p:nvSpPr>
          <p:cNvPr id="9" name="文本2"/>
          <p:cNvSpPr>
            <a:spLocks noChangeArrowheads="1"/>
          </p:cNvSpPr>
          <p:nvPr/>
        </p:nvSpPr>
        <p:spPr bwMode="gray">
          <a:xfrm>
            <a:off x="3860800" y="2294890"/>
            <a:ext cx="399224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可以审核发布或者评论消息</a:t>
            </a:r>
          </a:p>
        </p:txBody>
      </p:sp>
      <p:sp>
        <p:nvSpPr>
          <p:cNvPr id="10" name="文本3"/>
          <p:cNvSpPr>
            <a:spLocks noChangeArrowheads="1"/>
          </p:cNvSpPr>
          <p:nvPr/>
        </p:nvSpPr>
        <p:spPr bwMode="ltGray">
          <a:xfrm>
            <a:off x="3879215" y="3536590"/>
            <a:ext cx="5773420" cy="58039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1"/>
                </a:solidFill>
                <a:latin typeface="+mn-ea"/>
              </a:rPr>
              <a:t>可以根据用户的测试以及筛选进行分析为其匹配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有缘人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”</a:t>
            </a:r>
          </a:p>
        </p:txBody>
      </p:sp>
      <p:sp>
        <p:nvSpPr>
          <p:cNvPr id="11" name="文本2"/>
          <p:cNvSpPr>
            <a:spLocks noChangeArrowheads="1"/>
          </p:cNvSpPr>
          <p:nvPr/>
        </p:nvSpPr>
        <p:spPr bwMode="gray">
          <a:xfrm>
            <a:off x="3848100" y="4626610"/>
            <a:ext cx="465264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可以及时对站内不良或者敏感消息进行处理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  <p:bldP spid="69" grpId="0" bldLvl="0" animBg="1"/>
      <p:bldP spid="71" grpId="0" bldLvl="0" animBg="1"/>
      <p:bldP spid="3" grpId="0" bldLvl="0" animBg="1"/>
      <p:bldP spid="4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箭头3"/>
          <p:cNvSpPr/>
          <p:nvPr/>
        </p:nvSpPr>
        <p:spPr bwMode="gray">
          <a:xfrm flipV="1">
            <a:off x="2394585" y="4217670"/>
            <a:ext cx="1382395" cy="263715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8" name="箭头2"/>
          <p:cNvSpPr/>
          <p:nvPr/>
        </p:nvSpPr>
        <p:spPr bwMode="gray">
          <a:xfrm rot="16200000">
            <a:off x="3085817" y="144717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9" name="箭头1"/>
          <p:cNvSpPr/>
          <p:nvPr/>
        </p:nvSpPr>
        <p:spPr bwMode="gray">
          <a:xfrm>
            <a:off x="2407285" y="759460"/>
            <a:ext cx="1383030" cy="292354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1" name="文本1"/>
          <p:cNvSpPr>
            <a:spLocks noChangeArrowheads="1"/>
          </p:cNvSpPr>
          <p:nvPr/>
        </p:nvSpPr>
        <p:spPr bwMode="gray">
          <a:xfrm>
            <a:off x="3962400" y="943610"/>
            <a:ext cx="4639945" cy="49212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641290" y="3092347"/>
            <a:ext cx="1501497" cy="1501500"/>
            <a:chOff x="2193192" y="1899414"/>
            <a:chExt cx="2421375" cy="2421376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78" name="椭圆 77"/>
            <p:cNvSpPr/>
            <p:nvPr/>
          </p:nvSpPr>
          <p:spPr>
            <a:xfrm>
              <a:off x="2193192" y="1899414"/>
              <a:ext cx="2421375" cy="2421376"/>
            </a:xfrm>
            <a:prstGeom prst="ellipse">
              <a:avLst/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6802" y="2093026"/>
              <a:ext cx="2034160" cy="2034160"/>
            </a:xfrm>
            <a:prstGeom prst="ellipse">
              <a:avLst/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accent1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598707" y="3361044"/>
            <a:ext cx="1586229" cy="1077319"/>
            <a:chOff x="8777312" y="2269480"/>
            <a:chExt cx="1299853" cy="1103155"/>
          </a:xfrm>
        </p:grpSpPr>
        <p:sp>
          <p:nvSpPr>
            <p:cNvPr id="81" name="文本框 37"/>
            <p:cNvSpPr txBox="1"/>
            <p:nvPr/>
          </p:nvSpPr>
          <p:spPr>
            <a:xfrm>
              <a:off x="8931338" y="2437732"/>
              <a:ext cx="1010653" cy="934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335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38"/>
            <p:cNvSpPr txBox="1"/>
            <p:nvPr/>
          </p:nvSpPr>
          <p:spPr>
            <a:xfrm>
              <a:off x="8777312" y="2269480"/>
              <a:ext cx="1299853" cy="97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7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系统需求分析</a:t>
            </a:r>
          </a:p>
        </p:txBody>
      </p:sp>
      <p:sp>
        <p:nvSpPr>
          <p:cNvPr id="2" name="箭头2"/>
          <p:cNvSpPr/>
          <p:nvPr/>
        </p:nvSpPr>
        <p:spPr bwMode="gray">
          <a:xfrm rot="16200000">
            <a:off x="3085817" y="2146314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" name="箭头2"/>
          <p:cNvSpPr/>
          <p:nvPr/>
        </p:nvSpPr>
        <p:spPr bwMode="gray">
          <a:xfrm rot="16200000">
            <a:off x="3073752" y="427038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" name="箭头2"/>
          <p:cNvSpPr/>
          <p:nvPr/>
        </p:nvSpPr>
        <p:spPr bwMode="gray">
          <a:xfrm rot="16200000">
            <a:off x="3276600" y="3412490"/>
            <a:ext cx="317500" cy="82486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" name="箭头2"/>
          <p:cNvSpPr/>
          <p:nvPr/>
        </p:nvSpPr>
        <p:spPr bwMode="gray">
          <a:xfrm rot="16200000">
            <a:off x="3070225" y="5111115"/>
            <a:ext cx="317500" cy="123761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文本3"/>
          <p:cNvSpPr>
            <a:spLocks noChangeArrowheads="1"/>
          </p:cNvSpPr>
          <p:nvPr/>
        </p:nvSpPr>
        <p:spPr bwMode="ltGray">
          <a:xfrm>
            <a:off x="3962400" y="3525520"/>
            <a:ext cx="5515610" cy="5638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可以做测试题以及对年龄星座性别爱好等的筛选，系统将进行分析匹配</a:t>
            </a:r>
          </a:p>
        </p:txBody>
      </p:sp>
      <p:sp>
        <p:nvSpPr>
          <p:cNvPr id="8" name="文本2"/>
          <p:cNvSpPr>
            <a:spLocks noChangeArrowheads="1"/>
          </p:cNvSpPr>
          <p:nvPr/>
        </p:nvSpPr>
        <p:spPr bwMode="gray">
          <a:xfrm>
            <a:off x="3962400" y="4590415"/>
            <a:ext cx="562038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可以点击头像进入你想了解的人的主页看到他的动态</a:t>
            </a:r>
          </a:p>
        </p:txBody>
      </p:sp>
      <p:sp>
        <p:nvSpPr>
          <p:cNvPr id="9" name="文本3"/>
          <p:cNvSpPr>
            <a:spLocks noChangeArrowheads="1"/>
          </p:cNvSpPr>
          <p:nvPr/>
        </p:nvSpPr>
        <p:spPr bwMode="ltGray">
          <a:xfrm>
            <a:off x="3962400" y="5447665"/>
            <a:ext cx="5515610" cy="5638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可以和系统匹配的人聊天、相互关注</a:t>
            </a:r>
          </a:p>
        </p:txBody>
      </p:sp>
      <p:sp>
        <p:nvSpPr>
          <p:cNvPr id="10" name="文本2"/>
          <p:cNvSpPr>
            <a:spLocks noChangeArrowheads="1"/>
          </p:cNvSpPr>
          <p:nvPr/>
        </p:nvSpPr>
        <p:spPr bwMode="gray">
          <a:xfrm>
            <a:off x="3962400" y="6221730"/>
            <a:ext cx="562038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可以搜索查询自己的理想型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48760" y="1036955"/>
            <a:ext cx="4385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注册</a:t>
            </a:r>
            <a:r>
              <a:rPr lang="en-US" altLang="zh-CN"/>
              <a:t>/</a:t>
            </a:r>
            <a:r>
              <a:rPr lang="zh-CN" altLang="zh-CN"/>
              <a:t>登录、修改密码、编辑修改个人信息</a:t>
            </a:r>
            <a:endParaRPr lang="en-US" altLang="zh-CN"/>
          </a:p>
        </p:txBody>
      </p:sp>
      <p:sp>
        <p:nvSpPr>
          <p:cNvPr id="12" name="文本2"/>
          <p:cNvSpPr>
            <a:spLocks noChangeArrowheads="1"/>
          </p:cNvSpPr>
          <p:nvPr/>
        </p:nvSpPr>
        <p:spPr bwMode="gray">
          <a:xfrm>
            <a:off x="3962400" y="1684020"/>
            <a:ext cx="399224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发布瞬间、语音视频、图片以及文字</a:t>
            </a:r>
          </a:p>
        </p:txBody>
      </p:sp>
      <p:sp>
        <p:nvSpPr>
          <p:cNvPr id="16" name="文本3"/>
          <p:cNvSpPr>
            <a:spLocks noChangeArrowheads="1"/>
          </p:cNvSpPr>
          <p:nvPr/>
        </p:nvSpPr>
        <p:spPr bwMode="ltGray">
          <a:xfrm>
            <a:off x="3962400" y="2541905"/>
            <a:ext cx="5515610" cy="5638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可以浏览、评论、分享、点赞站内动态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  <p:bldP spid="69" grpId="0" bldLvl="0" animBg="1"/>
      <p:bldP spid="71" grpId="0" bldLvl="0" animBg="1"/>
      <p:bldP spid="2" grpId="0" bldLvl="0" animBg="1"/>
      <p:bldP spid="3" grpId="0" bldLvl="0" animBg="1"/>
      <p:bldP spid="4" grpId="0" bldLvl="0" animBg="1"/>
      <p:bldP spid="5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2" grpId="0" bldLvl="0" animBg="1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功能模块图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447675"/>
            <a:ext cx="11227435" cy="596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19" y="315373"/>
            <a:ext cx="1036562" cy="814688"/>
          </a:xfrm>
          <a:prstGeom prst="rect">
            <a:avLst/>
          </a:prstGeom>
        </p:spPr>
      </p:pic>
      <p:sp>
        <p:nvSpPr>
          <p:cNvPr id="4" name="TextBox 76"/>
          <p:cNvSpPr txBox="1"/>
          <p:nvPr/>
        </p:nvSpPr>
        <p:spPr>
          <a:xfrm>
            <a:off x="10670540" y="1206500"/>
            <a:ext cx="919480" cy="43999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用户数据流程图</a:t>
            </a:r>
          </a:p>
        </p:txBody>
      </p:sp>
      <p:pic>
        <p:nvPicPr>
          <p:cNvPr id="1026" name="Picture 2" descr="C:\Users\Administrator\Desktop\用户交友匹配系统顶层D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8475"/>
            <a:ext cx="9826171" cy="657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00343" y="722717"/>
            <a:ext cx="67019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用户交友匹配系统顶层</a:t>
            </a:r>
            <a:r>
              <a:rPr lang="en-US" altLang="zh-CN" sz="2800" dirty="0" smtClean="0"/>
              <a:t>D</a:t>
            </a:r>
          </a:p>
          <a:p>
            <a:pPr algn="ctr"/>
            <a:r>
              <a:rPr lang="en-US" altLang="zh-CN" sz="2800" dirty="0" smtClean="0"/>
              <a:t>F</a:t>
            </a:r>
          </a:p>
          <a:p>
            <a:pPr algn="ctr"/>
            <a:r>
              <a:rPr lang="en-US" altLang="zh-CN" sz="2800" dirty="0" smtClean="0"/>
              <a:t>D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19" y="315373"/>
            <a:ext cx="1036562" cy="814688"/>
          </a:xfrm>
          <a:prstGeom prst="rect">
            <a:avLst/>
          </a:prstGeom>
        </p:spPr>
      </p:pic>
      <p:sp>
        <p:nvSpPr>
          <p:cNvPr id="4" name="TextBox 76"/>
          <p:cNvSpPr txBox="1"/>
          <p:nvPr/>
        </p:nvSpPr>
        <p:spPr>
          <a:xfrm>
            <a:off x="10670540" y="1206500"/>
            <a:ext cx="919480" cy="43999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用户数据流程图</a:t>
            </a:r>
          </a:p>
        </p:txBody>
      </p:sp>
      <p:pic>
        <p:nvPicPr>
          <p:cNvPr id="2050" name="Picture 2" descr="C:\Users\Administrator\Desktop\用户交友匹配系统第一层D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3" y="315373"/>
            <a:ext cx="9260116" cy="623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34704" y="372665"/>
            <a:ext cx="91161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用户交友匹配系统第一</a:t>
            </a:r>
            <a:r>
              <a:rPr lang="zh-CN" altLang="en-US" sz="3000" dirty="0" smtClean="0"/>
              <a:t>层</a:t>
            </a:r>
            <a:endParaRPr lang="en-US" altLang="zh-CN" sz="3000" dirty="0" smtClean="0"/>
          </a:p>
          <a:p>
            <a:pPr algn="ctr"/>
            <a:r>
              <a:rPr lang="en-US" altLang="zh-CN" sz="3000" dirty="0" smtClean="0"/>
              <a:t>D</a:t>
            </a:r>
          </a:p>
          <a:p>
            <a:pPr algn="ctr"/>
            <a:r>
              <a:rPr lang="en-US" altLang="zh-CN" sz="3000" dirty="0" smtClean="0"/>
              <a:t>F</a:t>
            </a:r>
          </a:p>
          <a:p>
            <a:pPr algn="ctr"/>
            <a:r>
              <a:rPr lang="en-US" altLang="zh-CN" sz="3000" dirty="0" smtClean="0"/>
              <a:t>D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2670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6"/>
          <p:cNvSpPr txBox="1"/>
          <p:nvPr/>
        </p:nvSpPr>
        <p:spPr>
          <a:xfrm>
            <a:off x="3837475" y="1958639"/>
            <a:ext cx="8112416" cy="388164"/>
          </a:xfrm>
          <a:prstGeom prst="rect">
            <a:avLst/>
          </a:prstGeom>
          <a:noFill/>
        </p:spPr>
        <p:txBody>
          <a:bodyPr wrap="square" lIns="115104" tIns="57553" rIns="115104" bIns="57553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3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988748" y="1594410"/>
            <a:ext cx="3550648" cy="364229"/>
          </a:xfrm>
          <a:prstGeom prst="rect">
            <a:avLst/>
          </a:prstGeom>
          <a:noFill/>
        </p:spPr>
        <p:txBody>
          <a:bodyPr wrap="square" lIns="76163" tIns="38081" rIns="76163" bIns="38081" rtlCol="0">
            <a:spAutoFit/>
          </a:bodyPr>
          <a:lstStyle/>
          <a:p>
            <a:endParaRPr lang="zh-CN" altLang="en-US" sz="186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3837475" y="3472869"/>
            <a:ext cx="8112416" cy="388164"/>
          </a:xfrm>
          <a:prstGeom prst="rect">
            <a:avLst/>
          </a:prstGeom>
          <a:noFill/>
        </p:spPr>
        <p:txBody>
          <a:bodyPr wrap="square" lIns="115104" tIns="57553" rIns="115104" bIns="57553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3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4148808" y="3108640"/>
            <a:ext cx="3550648" cy="364229"/>
          </a:xfrm>
          <a:prstGeom prst="rect">
            <a:avLst/>
          </a:prstGeom>
          <a:noFill/>
        </p:spPr>
        <p:txBody>
          <a:bodyPr wrap="square" lIns="76163" tIns="38081" rIns="76163" bIns="38081" rtlCol="0">
            <a:spAutoFit/>
          </a:bodyPr>
          <a:lstStyle/>
          <a:p>
            <a:endParaRPr lang="zh-CN" altLang="en-US" sz="186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3837475" y="4933506"/>
            <a:ext cx="8112416" cy="388164"/>
          </a:xfrm>
          <a:prstGeom prst="rect">
            <a:avLst/>
          </a:prstGeom>
          <a:noFill/>
        </p:spPr>
        <p:txBody>
          <a:bodyPr wrap="square" lIns="115104" tIns="57553" rIns="115104" bIns="57553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3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3875231" y="4580941"/>
            <a:ext cx="3550648" cy="364229"/>
          </a:xfrm>
          <a:prstGeom prst="rect">
            <a:avLst/>
          </a:prstGeom>
          <a:noFill/>
        </p:spPr>
        <p:txBody>
          <a:bodyPr wrap="square" lIns="76163" tIns="38081" rIns="76163" bIns="38081" rtlCol="0">
            <a:spAutoFit/>
          </a:bodyPr>
          <a:lstStyle/>
          <a:p>
            <a:endParaRPr lang="zh-CN" altLang="en-US" sz="186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2" y="960783"/>
            <a:ext cx="1036562" cy="814688"/>
          </a:xfrm>
          <a:prstGeom prst="rect">
            <a:avLst/>
          </a:prstGeom>
        </p:spPr>
      </p:pic>
      <p:sp>
        <p:nvSpPr>
          <p:cNvPr id="38" name="TextBox 76"/>
          <p:cNvSpPr txBox="1"/>
          <p:nvPr/>
        </p:nvSpPr>
        <p:spPr>
          <a:xfrm>
            <a:off x="1591760" y="869647"/>
            <a:ext cx="464813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数据字典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1334" y="2393476"/>
            <a:ext cx="3185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用户数据项描述</a:t>
            </a:r>
          </a:p>
          <a:p>
            <a:r>
              <a:rPr lang="zh-CN" altLang="zh-CN" dirty="0"/>
              <a:t>数据项编号：</a:t>
            </a:r>
            <a:r>
              <a:rPr lang="en-US" altLang="zh-CN" dirty="0"/>
              <a:t>I02-01</a:t>
            </a:r>
            <a:endParaRPr lang="zh-CN" altLang="zh-CN" dirty="0"/>
          </a:p>
          <a:p>
            <a:r>
              <a:rPr lang="zh-CN" altLang="zh-CN" dirty="0"/>
              <a:t>数据项名称：</a:t>
            </a:r>
            <a:r>
              <a:rPr lang="zh-CN" altLang="zh-CN" dirty="0" smtClean="0"/>
              <a:t>用户</a:t>
            </a:r>
            <a:r>
              <a:rPr lang="en-US" altLang="zh-CN" dirty="0" smtClean="0"/>
              <a:t>id</a:t>
            </a:r>
            <a:endParaRPr lang="zh-CN" altLang="zh-CN" dirty="0"/>
          </a:p>
          <a:p>
            <a:r>
              <a:rPr lang="zh-CN" altLang="zh-CN" dirty="0"/>
              <a:t>别名：</a:t>
            </a:r>
            <a:r>
              <a:rPr lang="en-US" altLang="zh-CN" dirty="0" err="1"/>
              <a:t>userid</a:t>
            </a:r>
            <a:endParaRPr lang="zh-CN" altLang="zh-CN" dirty="0"/>
          </a:p>
          <a:p>
            <a:r>
              <a:rPr lang="zh-CN" altLang="zh-CN" dirty="0"/>
              <a:t>简述：用户注册时生成的代码</a:t>
            </a:r>
          </a:p>
          <a:p>
            <a:r>
              <a:rPr lang="zh-CN" altLang="zh-CN" dirty="0"/>
              <a:t>类型及宽度</a:t>
            </a:r>
            <a:r>
              <a:rPr lang="zh-CN" altLang="zh-CN" dirty="0" smtClean="0"/>
              <a:t>：</a:t>
            </a:r>
            <a:r>
              <a:rPr lang="en-US" altLang="zh-CN" dirty="0" smtClean="0"/>
              <a:t>chart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取值</a:t>
            </a:r>
            <a:r>
              <a:rPr lang="zh-CN" altLang="zh-CN" dirty="0"/>
              <a:t>范围</a:t>
            </a:r>
            <a:r>
              <a:rPr lang="zh-CN" altLang="zh-CN" dirty="0" smtClean="0"/>
              <a:t>：</a:t>
            </a:r>
            <a:r>
              <a:rPr lang="en-US" altLang="zh-CN" dirty="0" smtClean="0"/>
              <a:t>aa000~zz999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9538" y="2457206"/>
            <a:ext cx="52629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数据结构描述</a:t>
            </a:r>
          </a:p>
          <a:p>
            <a:r>
              <a:rPr lang="zh-CN" altLang="en-US" dirty="0" smtClean="0"/>
              <a:t>测试匹配</a:t>
            </a:r>
            <a:r>
              <a:rPr lang="zh-CN" altLang="zh-CN" dirty="0" smtClean="0"/>
              <a:t>数据结构</a:t>
            </a:r>
            <a:endParaRPr lang="zh-CN" altLang="zh-CN" dirty="0"/>
          </a:p>
          <a:p>
            <a:r>
              <a:rPr lang="zh-CN" altLang="zh-CN" dirty="0" smtClean="0"/>
              <a:t>数据结构编号：</a:t>
            </a:r>
            <a:r>
              <a:rPr lang="en-US" altLang="zh-CN" dirty="0" smtClean="0"/>
              <a:t>D03-02</a:t>
            </a:r>
            <a:endParaRPr lang="zh-CN" altLang="zh-CN" dirty="0" smtClean="0"/>
          </a:p>
          <a:p>
            <a:r>
              <a:rPr lang="zh-CN" altLang="zh-CN" dirty="0" smtClean="0"/>
              <a:t>数据结构</a:t>
            </a:r>
            <a:r>
              <a:rPr lang="zh-CN" altLang="zh-CN" dirty="0"/>
              <a:t>名称</a:t>
            </a:r>
            <a:r>
              <a:rPr lang="zh-CN" altLang="zh-CN" dirty="0" smtClean="0"/>
              <a:t>：</a:t>
            </a:r>
            <a:r>
              <a:rPr lang="zh-CN" altLang="en-US" dirty="0" smtClean="0"/>
              <a:t>推荐好友信息管理</a:t>
            </a:r>
            <a:endParaRPr lang="en-US" altLang="zh-CN" dirty="0" smtClean="0"/>
          </a:p>
          <a:p>
            <a:r>
              <a:rPr lang="zh-CN" altLang="zh-CN" dirty="0" smtClean="0"/>
              <a:t>简述：</a:t>
            </a:r>
            <a:r>
              <a:rPr lang="zh-CN" altLang="en-US" dirty="0" smtClean="0"/>
              <a:t>根据用户测试的特殊属性信息识别合适好友</a:t>
            </a:r>
            <a:endParaRPr lang="en-US" altLang="zh-CN" dirty="0" smtClean="0"/>
          </a:p>
          <a:p>
            <a:r>
              <a:rPr lang="zh-CN" altLang="zh-CN" dirty="0" smtClean="0"/>
              <a:t>组成：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id+</a:t>
            </a:r>
            <a:r>
              <a:rPr lang="zh-CN" altLang="en-US" dirty="0" smtClean="0"/>
              <a:t>年龄</a:t>
            </a:r>
            <a:r>
              <a:rPr lang="en-US" altLang="zh-CN" dirty="0" smtClean="0"/>
              <a:t>+</a:t>
            </a:r>
            <a:r>
              <a:rPr lang="zh-CN" altLang="en-US" dirty="0" smtClean="0"/>
              <a:t>星座</a:t>
            </a:r>
            <a:r>
              <a:rPr lang="en-US" altLang="zh-CN" dirty="0" smtClean="0"/>
              <a:t>+</a:t>
            </a:r>
            <a:r>
              <a:rPr lang="zh-CN" altLang="en-US" dirty="0" smtClean="0"/>
              <a:t>爱好</a:t>
            </a:r>
            <a:r>
              <a:rPr lang="en-US" altLang="zh-CN" dirty="0" smtClean="0"/>
              <a:t>+</a:t>
            </a:r>
            <a:r>
              <a:rPr lang="zh-CN" altLang="en-US" dirty="0"/>
              <a:t>性别</a:t>
            </a:r>
            <a:endParaRPr lang="zh-CN" altLang="zh-CN" dirty="0"/>
          </a:p>
          <a:p>
            <a:r>
              <a:rPr lang="zh-CN" altLang="zh-CN" dirty="0" smtClean="0"/>
              <a:t>相关</a:t>
            </a:r>
            <a:r>
              <a:rPr lang="zh-CN" altLang="zh-CN" dirty="0"/>
              <a:t>处理逻辑：</a:t>
            </a:r>
            <a:r>
              <a:rPr lang="en-US" altLang="zh-CN" dirty="0" smtClean="0"/>
              <a:t>P2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4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421">
      <a:dk1>
        <a:sysClr val="windowText" lastClr="000000"/>
      </a:dk1>
      <a:lt1>
        <a:sysClr val="window" lastClr="FFFFFF"/>
      </a:lt1>
      <a:dk2>
        <a:srgbClr val="000000"/>
      </a:dk2>
      <a:lt2>
        <a:srgbClr val="7F7F7F"/>
      </a:lt2>
      <a:accent1>
        <a:srgbClr val="E5002F"/>
      </a:accent1>
      <a:accent2>
        <a:srgbClr val="F0993A"/>
      </a:accent2>
      <a:accent3>
        <a:srgbClr val="E5002F"/>
      </a:accent3>
      <a:accent4>
        <a:srgbClr val="F0993A"/>
      </a:accent4>
      <a:accent5>
        <a:srgbClr val="E5002F"/>
      </a:accent5>
      <a:accent6>
        <a:srgbClr val="F0993A"/>
      </a:accent6>
      <a:hlink>
        <a:srgbClr val="E5002F"/>
      </a:hlink>
      <a:folHlink>
        <a:srgbClr val="2A7AB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1401</TotalTime>
  <Words>1382</Words>
  <Application>Microsoft Office PowerPoint</Application>
  <PresentationFormat>自定义</PresentationFormat>
  <Paragraphs>259</Paragraphs>
  <Slides>31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Calibri</vt:lpstr>
      <vt:lpstr>幼圆</vt:lpstr>
      <vt:lpstr>方正静蕾简体</vt:lpstr>
      <vt:lpstr>Calibri Light</vt:lpstr>
      <vt:lpstr>微软雅黑</vt:lpstr>
      <vt:lpstr>Broadway</vt:lpstr>
      <vt:lpstr>华文仿宋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手绘小人答辩</dc:title>
  <dc:creator>PC</dc:creator>
  <cp:lastModifiedBy>Administrator</cp:lastModifiedBy>
  <cp:revision>108</cp:revision>
  <dcterms:created xsi:type="dcterms:W3CDTF">2017-04-05T03:07:00Z</dcterms:created>
  <dcterms:modified xsi:type="dcterms:W3CDTF">2019-01-13T05:22:28Z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